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484" r:id="rId5"/>
    <p:sldId id="496" r:id="rId6"/>
    <p:sldId id="497" r:id="rId7"/>
    <p:sldId id="258" r:id="rId8"/>
    <p:sldId id="430" r:id="rId9"/>
    <p:sldId id="420" r:id="rId10"/>
    <p:sldId id="406" r:id="rId11"/>
    <p:sldId id="428" r:id="rId12"/>
    <p:sldId id="425" r:id="rId13"/>
    <p:sldId id="426" r:id="rId14"/>
    <p:sldId id="424" r:id="rId15"/>
    <p:sldId id="431" r:id="rId16"/>
    <p:sldId id="423" r:id="rId17"/>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03453E-5F9F-7843-E2AE-5EA00C408F33}" name="伊東　知秀" initials="伊東" userId="S::02359219@it-nakano2.city.tokyo-nakano.lg.jp::8acb6834-19c7-46f2-941e-c632ab5cbae6" providerId="AD"/>
  <p188:author id="{ABB13C4F-BE4B-F927-0E63-C8EDE3A53595}" name="上野　弘明" initials="" userId="S::02372959@it-nakano2.city.tokyo-nakano.lg.jp::046fdc8a-988a-458c-a5c1-c689c82c5621" providerId="AD"/>
  <p188:author id="{D1025BBD-8586-3833-3851-D426629DC35E}" name="藤木　舞" initials="" userId="S::02375851@it-nakano2.city.tokyo-nakano.lg.jp::2f826d8a-4cdd-4338-b659-81966a9b5e0c" providerId="AD"/>
  <p188:author id="{EA37FDC5-B3F9-660A-4950-7140AAF04B76}" name="今井　辰哉" initials="今井" userId="S::02349311@it-nakano2.city.tokyo-nakano.lg.jp::330bd9bf-b8ee-404b-bffb-69bdead600b4" providerId="AD"/>
  <p188:author id="{022A7BC8-9529-C0AC-700C-196CEC94AD9C}" name="福田　愛子" initials="" userId="S::00919900@it-nakano2.city.tokyo-nakano.lg.jp::9337581e-765b-4267-be0c-547aff4271cb" providerId="AD"/>
  <p188:author id="{4FF826F7-83D9-6272-13D0-30B1E29D7462}" name="森　康子" initials="森　" userId="S::02367700@it-nakano2.city.tokyo-nakano.lg.jp::df8dc8c9-9917-4fd1-8884-b3a75eb6b96c" providerId="AD"/>
  <p188:author id="{F62A45FD-3C3A-B7F6-0751-18149BCF808F}" name="黒田　宗範" initials="" userId="S::02370492@it-nakano2.city.tokyo-nakano.lg.jp::a614a911-78f1-4410-935a-c8c4d77c86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B4"/>
    <a:srgbClr val="FAB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1" autoAdjust="0"/>
    <p:restoredTop sz="86396" autoAdjust="0"/>
  </p:normalViewPr>
  <p:slideViewPr>
    <p:cSldViewPr showGuides="1">
      <p:cViewPr varScale="1">
        <p:scale>
          <a:sx n="107" d="100"/>
          <a:sy n="107" d="100"/>
        </p:scale>
        <p:origin x="696" y="102"/>
      </p:cViewPr>
      <p:guideLst>
        <p:guide orient="horz" pos="2160"/>
        <p:guide pos="3840"/>
      </p:guideLst>
    </p:cSldViewPr>
  </p:slideViewPr>
  <p:outlineViewPr>
    <p:cViewPr>
      <p:scale>
        <a:sx n="33" d="100"/>
        <a:sy n="33" d="100"/>
      </p:scale>
      <p:origin x="0" y="15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上野　弘明" userId="046fdc8a-988a-458c-a5c1-c689c82c5621" providerId="ADAL" clId="{15812313-EA2F-4006-8C60-7D88241612FF}"/>
    <pc:docChg chg="modSld">
      <pc:chgData name="上野　弘明" userId="046fdc8a-988a-458c-a5c1-c689c82c5621" providerId="ADAL" clId="{15812313-EA2F-4006-8C60-7D88241612FF}" dt="2024-10-09T00:05:52.596" v="11" actId="20577"/>
      <pc:docMkLst>
        <pc:docMk/>
      </pc:docMkLst>
      <pc:sldChg chg="modSp mod">
        <pc:chgData name="上野　弘明" userId="046fdc8a-988a-458c-a5c1-c689c82c5621" providerId="ADAL" clId="{15812313-EA2F-4006-8C60-7D88241612FF}" dt="2024-10-09T00:05:52.596" v="11" actId="20577"/>
        <pc:sldMkLst>
          <pc:docMk/>
          <pc:sldMk cId="3535613448" sldId="497"/>
        </pc:sldMkLst>
        <pc:graphicFrameChg chg="modGraphic">
          <ac:chgData name="上野　弘明" userId="046fdc8a-988a-458c-a5c1-c689c82c5621" providerId="ADAL" clId="{15812313-EA2F-4006-8C60-7D88241612FF}" dt="2024-10-09T00:05:52.596" v="11" actId="20577"/>
          <ac:graphicFrameMkLst>
            <pc:docMk/>
            <pc:sldMk cId="3535613448" sldId="497"/>
            <ac:graphicFrameMk id="2" creationId="{457EC4DD-BA02-BFAB-C398-F9B756F551D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CF8F978-D9D8-4857-86E3-9EC5D2A92217}" type="datetimeFigureOut">
              <a:rPr kumimoji="1" lang="ja-JP" altLang="en-US" smtClean="0"/>
              <a:t>2024/10/9</a:t>
            </a:fld>
            <a:endParaRPr kumimoji="1" lang="ja-JP" altLang="en-US"/>
          </a:p>
        </p:txBody>
      </p:sp>
      <p:sp>
        <p:nvSpPr>
          <p:cNvPr id="4" name="スライド イメージ プレースホルダー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F26F9E-77CB-4424-BFDD-FE44AA61C8FF}" type="slidenum">
              <a:rPr kumimoji="1" lang="ja-JP" altLang="en-US" smtClean="0"/>
              <a:t>‹#›</a:t>
            </a:fld>
            <a:endParaRPr kumimoji="1" lang="ja-JP" altLang="en-US"/>
          </a:p>
        </p:txBody>
      </p:sp>
    </p:spTree>
    <p:extLst>
      <p:ext uri="{BB962C8B-B14F-4D97-AF65-F5344CB8AC3E}">
        <p14:creationId xmlns:p14="http://schemas.microsoft.com/office/powerpoint/2010/main" val="35727994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7F0180-C4F7-46C3-8022-B785EBC812B2}" type="datetimeFigureOut">
              <a:rPr kumimoji="1" lang="ja-JP" altLang="en-US" smtClean="0"/>
              <a:t>2024/10/9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89007B-D344-4E0A-9166-E329FF2D2DA3}" type="slidenum">
              <a:rPr kumimoji="1" lang="ja-JP" altLang="en-US" smtClean="0"/>
              <a:t>‹#›</a:t>
            </a:fld>
            <a:endParaRPr kumimoji="1" lang="ja-JP" altLang="en-US"/>
          </a:p>
        </p:txBody>
      </p:sp>
    </p:spTree>
    <p:extLst>
      <p:ext uri="{BB962C8B-B14F-4D97-AF65-F5344CB8AC3E}">
        <p14:creationId xmlns:p14="http://schemas.microsoft.com/office/powerpoint/2010/main" val="10567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7F0180-C4F7-46C3-8022-B785EBC812B2}" type="datetimeFigureOut">
              <a:rPr kumimoji="1" lang="ja-JP" altLang="en-US" smtClean="0"/>
              <a:t>2024/10/9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89007B-D344-4E0A-9166-E329FF2D2DA3}" type="slidenum">
              <a:rPr kumimoji="1" lang="ja-JP" altLang="en-US" smtClean="0"/>
              <a:t>‹#›</a:t>
            </a:fld>
            <a:endParaRPr kumimoji="1" lang="ja-JP" altLang="en-US"/>
          </a:p>
        </p:txBody>
      </p:sp>
    </p:spTree>
    <p:extLst>
      <p:ext uri="{BB962C8B-B14F-4D97-AF65-F5344CB8AC3E}">
        <p14:creationId xmlns:p14="http://schemas.microsoft.com/office/powerpoint/2010/main" val="225168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7F0180-C4F7-46C3-8022-B785EBC812B2}" type="datetimeFigureOut">
              <a:rPr kumimoji="1" lang="ja-JP" altLang="en-US" smtClean="0"/>
              <a:t>2024/10/9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89007B-D344-4E0A-9166-E329FF2D2DA3}" type="slidenum">
              <a:rPr kumimoji="1" lang="ja-JP" altLang="en-US" smtClean="0"/>
              <a:t>‹#›</a:t>
            </a:fld>
            <a:endParaRPr kumimoji="1" lang="ja-JP" altLang="en-US"/>
          </a:p>
        </p:txBody>
      </p:sp>
    </p:spTree>
    <p:extLst>
      <p:ext uri="{BB962C8B-B14F-4D97-AF65-F5344CB8AC3E}">
        <p14:creationId xmlns:p14="http://schemas.microsoft.com/office/powerpoint/2010/main" val="106981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7F0180-C4F7-46C3-8022-B785EBC812B2}" type="datetimeFigureOut">
              <a:rPr kumimoji="1" lang="ja-JP" altLang="en-US" smtClean="0"/>
              <a:t>2024/10/9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89007B-D344-4E0A-9166-E329FF2D2DA3}" type="slidenum">
              <a:rPr kumimoji="1" lang="ja-JP" altLang="en-US" smtClean="0"/>
              <a:t>‹#›</a:t>
            </a:fld>
            <a:endParaRPr kumimoji="1" lang="ja-JP" altLang="en-US"/>
          </a:p>
        </p:txBody>
      </p:sp>
    </p:spTree>
    <p:extLst>
      <p:ext uri="{BB962C8B-B14F-4D97-AF65-F5344CB8AC3E}">
        <p14:creationId xmlns:p14="http://schemas.microsoft.com/office/powerpoint/2010/main" val="36969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B7F0180-C4F7-46C3-8022-B785EBC812B2}" type="datetimeFigureOut">
              <a:rPr kumimoji="1" lang="ja-JP" altLang="en-US" smtClean="0"/>
              <a:t>2024/10/9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89007B-D344-4E0A-9166-E329FF2D2DA3}" type="slidenum">
              <a:rPr kumimoji="1" lang="ja-JP" altLang="en-US" smtClean="0"/>
              <a:t>‹#›</a:t>
            </a:fld>
            <a:endParaRPr kumimoji="1" lang="ja-JP" altLang="en-US"/>
          </a:p>
        </p:txBody>
      </p:sp>
    </p:spTree>
    <p:extLst>
      <p:ext uri="{BB962C8B-B14F-4D97-AF65-F5344CB8AC3E}">
        <p14:creationId xmlns:p14="http://schemas.microsoft.com/office/powerpoint/2010/main" val="301210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7F0180-C4F7-46C3-8022-B785EBC812B2}" type="datetimeFigureOut">
              <a:rPr kumimoji="1" lang="ja-JP" altLang="en-US" smtClean="0"/>
              <a:t>2024/10/9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89007B-D344-4E0A-9166-E329FF2D2DA3}" type="slidenum">
              <a:rPr kumimoji="1" lang="ja-JP" altLang="en-US" smtClean="0"/>
              <a:t>‹#›</a:t>
            </a:fld>
            <a:endParaRPr kumimoji="1" lang="ja-JP" altLang="en-US"/>
          </a:p>
        </p:txBody>
      </p:sp>
    </p:spTree>
    <p:extLst>
      <p:ext uri="{BB962C8B-B14F-4D97-AF65-F5344CB8AC3E}">
        <p14:creationId xmlns:p14="http://schemas.microsoft.com/office/powerpoint/2010/main" val="195976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B7F0180-C4F7-46C3-8022-B785EBC812B2}" type="datetimeFigureOut">
              <a:rPr kumimoji="1" lang="ja-JP" altLang="en-US" smtClean="0"/>
              <a:t>2024/10/9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189007B-D344-4E0A-9166-E329FF2D2DA3}" type="slidenum">
              <a:rPr kumimoji="1" lang="ja-JP" altLang="en-US" smtClean="0"/>
              <a:t>‹#›</a:t>
            </a:fld>
            <a:endParaRPr kumimoji="1" lang="ja-JP" altLang="en-US"/>
          </a:p>
        </p:txBody>
      </p:sp>
    </p:spTree>
    <p:extLst>
      <p:ext uri="{BB962C8B-B14F-4D97-AF65-F5344CB8AC3E}">
        <p14:creationId xmlns:p14="http://schemas.microsoft.com/office/powerpoint/2010/main" val="190321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B7F0180-C4F7-46C3-8022-B785EBC812B2}" type="datetimeFigureOut">
              <a:rPr kumimoji="1" lang="ja-JP" altLang="en-US" smtClean="0"/>
              <a:t>2024/10/9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189007B-D344-4E0A-9166-E329FF2D2DA3}" type="slidenum">
              <a:rPr kumimoji="1" lang="ja-JP" altLang="en-US" smtClean="0"/>
              <a:t>‹#›</a:t>
            </a:fld>
            <a:endParaRPr kumimoji="1" lang="ja-JP" altLang="en-US"/>
          </a:p>
        </p:txBody>
      </p:sp>
    </p:spTree>
    <p:extLst>
      <p:ext uri="{BB962C8B-B14F-4D97-AF65-F5344CB8AC3E}">
        <p14:creationId xmlns:p14="http://schemas.microsoft.com/office/powerpoint/2010/main" val="349628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7F0180-C4F7-46C3-8022-B785EBC812B2}" type="datetimeFigureOut">
              <a:rPr kumimoji="1" lang="ja-JP" altLang="en-US" smtClean="0"/>
              <a:t>2024/10/9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189007B-D344-4E0A-9166-E329FF2D2DA3}" type="slidenum">
              <a:rPr kumimoji="1" lang="ja-JP" altLang="en-US" smtClean="0"/>
              <a:t>‹#›</a:t>
            </a:fld>
            <a:endParaRPr kumimoji="1" lang="ja-JP" altLang="en-US"/>
          </a:p>
        </p:txBody>
      </p:sp>
    </p:spTree>
    <p:extLst>
      <p:ext uri="{BB962C8B-B14F-4D97-AF65-F5344CB8AC3E}">
        <p14:creationId xmlns:p14="http://schemas.microsoft.com/office/powerpoint/2010/main" val="33344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B7F0180-C4F7-46C3-8022-B785EBC812B2}" type="datetimeFigureOut">
              <a:rPr kumimoji="1" lang="ja-JP" altLang="en-US" smtClean="0"/>
              <a:t>2024/10/9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89007B-D344-4E0A-9166-E329FF2D2DA3}" type="slidenum">
              <a:rPr kumimoji="1" lang="ja-JP" altLang="en-US" smtClean="0"/>
              <a:t>‹#›</a:t>
            </a:fld>
            <a:endParaRPr kumimoji="1" lang="ja-JP" altLang="en-US"/>
          </a:p>
        </p:txBody>
      </p:sp>
    </p:spTree>
    <p:extLst>
      <p:ext uri="{BB962C8B-B14F-4D97-AF65-F5344CB8AC3E}">
        <p14:creationId xmlns:p14="http://schemas.microsoft.com/office/powerpoint/2010/main" val="235281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B7F0180-C4F7-46C3-8022-B785EBC812B2}" type="datetimeFigureOut">
              <a:rPr kumimoji="1" lang="ja-JP" altLang="en-US" smtClean="0"/>
              <a:t>2024/10/9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89007B-D344-4E0A-9166-E329FF2D2DA3}" type="slidenum">
              <a:rPr kumimoji="1" lang="ja-JP" altLang="en-US" smtClean="0"/>
              <a:t>‹#›</a:t>
            </a:fld>
            <a:endParaRPr kumimoji="1" lang="ja-JP" altLang="en-US"/>
          </a:p>
        </p:txBody>
      </p:sp>
    </p:spTree>
    <p:extLst>
      <p:ext uri="{BB962C8B-B14F-4D97-AF65-F5344CB8AC3E}">
        <p14:creationId xmlns:p14="http://schemas.microsoft.com/office/powerpoint/2010/main" val="174349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F0180-C4F7-46C3-8022-B785EBC812B2}" type="datetimeFigureOut">
              <a:rPr kumimoji="1" lang="ja-JP" altLang="en-US" smtClean="0"/>
              <a:t>2024/10/9</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9007B-D344-4E0A-9166-E329FF2D2DA3}" type="slidenum">
              <a:rPr kumimoji="1" lang="ja-JP" altLang="en-US" smtClean="0"/>
              <a:t>‹#›</a:t>
            </a:fld>
            <a:endParaRPr kumimoji="1" lang="ja-JP" altLang="en-US"/>
          </a:p>
        </p:txBody>
      </p:sp>
    </p:spTree>
    <p:extLst>
      <p:ext uri="{BB962C8B-B14F-4D97-AF65-F5344CB8AC3E}">
        <p14:creationId xmlns:p14="http://schemas.microsoft.com/office/powerpoint/2010/main" val="940426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 name="タイトル 1"/>
          <p:cNvSpPr>
            <a:spLocks noGrp="1"/>
          </p:cNvSpPr>
          <p:nvPr>
            <p:ph type="ctrTitle"/>
          </p:nvPr>
        </p:nvSpPr>
        <p:spPr>
          <a:xfrm>
            <a:off x="2209800" y="2999026"/>
            <a:ext cx="7772400" cy="726020"/>
          </a:xfrm>
        </p:spPr>
        <p:txBody>
          <a:bodyPr>
            <a:normAutofit fontScale="90000"/>
          </a:bodyPr>
          <a:lstStyle/>
          <a:p>
            <a:pPr>
              <a:lnSpc>
                <a:spcPct val="150000"/>
              </a:lnSpc>
            </a:pPr>
            <a:r>
              <a:rPr lang="ja-JP" altLang="en-US" sz="4000" dirty="0">
                <a:latin typeface="BIZ UDゴシック" panose="020B0400000000000000" pitchFamily="49" charset="-128"/>
                <a:ea typeface="BIZ UDゴシック" panose="020B0400000000000000" pitchFamily="49" charset="-128"/>
              </a:rPr>
              <a:t>中野区の現状に関する参考資料</a:t>
            </a:r>
            <a:br>
              <a:rPr lang="en-US" altLang="ja-JP" sz="4000" dirty="0">
                <a:latin typeface="BIZ UDゴシック" panose="020B0400000000000000" pitchFamily="49" charset="-128"/>
                <a:ea typeface="BIZ UDゴシック" panose="020B0400000000000000" pitchFamily="49" charset="-128"/>
              </a:rPr>
            </a:br>
            <a:r>
              <a:rPr lang="en-US" altLang="ja-JP" sz="4000" dirty="0">
                <a:latin typeface="BIZ UDゴシック" panose="020B0400000000000000" pitchFamily="49" charset="-128"/>
                <a:ea typeface="BIZ UDゴシック" panose="020B0400000000000000" pitchFamily="49" charset="-128"/>
              </a:rPr>
              <a:t>【</a:t>
            </a:r>
            <a:r>
              <a:rPr lang="ja-JP" altLang="en-US" sz="4000" dirty="0">
                <a:latin typeface="BIZ UDゴシック" panose="020B0400000000000000" pitchFamily="49" charset="-128"/>
                <a:ea typeface="BIZ UDゴシック" panose="020B0400000000000000" pitchFamily="49" charset="-128"/>
              </a:rPr>
              <a:t>テーマ３</a:t>
            </a:r>
            <a:r>
              <a:rPr lang="en-US" altLang="ja-JP" sz="4000" dirty="0">
                <a:latin typeface="BIZ UDゴシック" panose="020B0400000000000000" pitchFamily="49" charset="-128"/>
                <a:ea typeface="BIZ UDゴシック" panose="020B0400000000000000" pitchFamily="49" charset="-128"/>
              </a:rPr>
              <a:t>】</a:t>
            </a:r>
            <a:endParaRPr lang="ja-JP" altLang="en-US" sz="4000" dirty="0">
              <a:latin typeface="BIZ UDゴシック" panose="020B0400000000000000" pitchFamily="49" charset="-128"/>
              <a:ea typeface="BIZ UDゴシック" panose="020B0400000000000000" pitchFamily="49" charset="-128"/>
            </a:endParaRPr>
          </a:p>
        </p:txBody>
      </p:sp>
      <p:cxnSp>
        <p:nvCxnSpPr>
          <p:cNvPr id="2" name="直線コネクタ 1">
            <a:extLst>
              <a:ext uri="{FF2B5EF4-FFF2-40B4-BE49-F238E27FC236}">
                <a16:creationId xmlns:a16="http://schemas.microsoft.com/office/drawing/2014/main" id="{C2072B9A-71E7-E727-1A5E-62F9170575C1}"/>
              </a:ext>
            </a:extLst>
          </p:cNvPr>
          <p:cNvCxnSpPr>
            <a:cxnSpLocks/>
          </p:cNvCxnSpPr>
          <p:nvPr/>
        </p:nvCxnSpPr>
        <p:spPr>
          <a:xfrm>
            <a:off x="0" y="836712"/>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F76EA965-DE10-1001-D161-B138D2112A23}"/>
              </a:ext>
            </a:extLst>
          </p:cNvPr>
          <p:cNvSpPr/>
          <p:nvPr/>
        </p:nvSpPr>
        <p:spPr>
          <a:xfrm>
            <a:off x="0" y="8806"/>
            <a:ext cx="12192000" cy="83671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348A142-DE00-548D-AFBE-AA648FCADBA4}"/>
              </a:ext>
            </a:extLst>
          </p:cNvPr>
          <p:cNvSpPr/>
          <p:nvPr/>
        </p:nvSpPr>
        <p:spPr>
          <a:xfrm>
            <a:off x="0" y="6012482"/>
            <a:ext cx="12192000" cy="83671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FD24BB02-55E2-75EE-6F97-717AC3ED011D}"/>
              </a:ext>
            </a:extLst>
          </p:cNvPr>
          <p:cNvSpPr>
            <a:spLocks noGrp="1"/>
          </p:cNvSpPr>
          <p:nvPr>
            <p:ph type="sldNum" sz="quarter" idx="12"/>
          </p:nvPr>
        </p:nvSpPr>
        <p:spPr>
          <a:xfrm>
            <a:off x="9192344" y="6356351"/>
            <a:ext cx="2844800" cy="365125"/>
          </a:xfrm>
        </p:spPr>
        <p:txBody>
          <a:bodyPr/>
          <a:lstStyle/>
          <a:p>
            <a:fld id="{C189007B-D344-4E0A-9166-E329FF2D2DA3}" type="slidenum">
              <a:rPr kumimoji="1" lang="ja-JP" altLang="en-US" smtClean="0">
                <a:solidFill>
                  <a:schemeClr val="bg1"/>
                </a:solidFill>
                <a:latin typeface="BIZ UDゴシック" panose="020B0400000000000000" pitchFamily="49" charset="-128"/>
                <a:ea typeface="BIZ UDゴシック" panose="020B0400000000000000" pitchFamily="49" charset="-128"/>
              </a:rPr>
              <a:t>1</a:t>
            </a:fld>
            <a:endParaRPr kumimoji="1" lang="ja-JP" altLang="en-US" dirty="0">
              <a:solidFill>
                <a:schemeClr val="bg1"/>
              </a:solidFill>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F7AEE5F0-C6A0-4A1D-4BB9-C5AF57C32673}"/>
              </a:ext>
            </a:extLst>
          </p:cNvPr>
          <p:cNvSpPr txBox="1"/>
          <p:nvPr/>
        </p:nvSpPr>
        <p:spPr>
          <a:xfrm>
            <a:off x="10693672" y="995916"/>
            <a:ext cx="1343472" cy="400110"/>
          </a:xfrm>
          <a:prstGeom prst="rect">
            <a:avLst/>
          </a:prstGeom>
          <a:noFill/>
          <a:ln>
            <a:solidFill>
              <a:schemeClr val="tx1"/>
            </a:solidFill>
          </a:ln>
        </p:spPr>
        <p:txBody>
          <a:bodyPr wrap="square" rtlCol="0">
            <a:spAutoFit/>
          </a:bodyPr>
          <a:lstStyle/>
          <a:p>
            <a:pPr algn="ctr"/>
            <a:r>
              <a:rPr kumimoji="1" lang="ja-JP" altLang="en-US" sz="2000" dirty="0">
                <a:latin typeface="BIZ UDゴシック" panose="020B0400000000000000" pitchFamily="49" charset="-128"/>
                <a:ea typeface="BIZ UDゴシック" panose="020B0400000000000000" pitchFamily="49" charset="-128"/>
              </a:rPr>
              <a:t>資料６</a:t>
            </a:r>
          </a:p>
        </p:txBody>
      </p:sp>
    </p:spTree>
    <p:extLst>
      <p:ext uri="{BB962C8B-B14F-4D97-AF65-F5344CB8AC3E}">
        <p14:creationId xmlns:p14="http://schemas.microsoft.com/office/powerpoint/2010/main" val="121404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4326" y="428402"/>
            <a:ext cx="8280000" cy="432000"/>
          </a:xfrm>
        </p:spPr>
        <p:txBody>
          <a:bodyPr vert="horz" lIns="0" tIns="0" rIns="0" bIns="0" rtlCol="0" anchor="b" anchorCtr="0">
            <a:normAutofit/>
          </a:bodyPr>
          <a:lstStyle/>
          <a:p>
            <a:pPr algn="l"/>
            <a:r>
              <a:rPr lang="ja-JP" altLang="en-US" sz="2800" dirty="0">
                <a:latin typeface="BIZ UDゴシック" panose="020B0400000000000000" pitchFamily="49" charset="-128"/>
                <a:ea typeface="BIZ UDゴシック" panose="020B0400000000000000" pitchFamily="49" charset="-128"/>
              </a:rPr>
              <a:t>中野ミューラルプロジェクト</a:t>
            </a:r>
          </a:p>
        </p:txBody>
      </p:sp>
      <p:cxnSp>
        <p:nvCxnSpPr>
          <p:cNvPr id="4" name="直線コネクタ 3"/>
          <p:cNvCxnSpPr>
            <a:cxnSpLocks/>
          </p:cNvCxnSpPr>
          <p:nvPr/>
        </p:nvCxnSpPr>
        <p:spPr>
          <a:xfrm>
            <a:off x="474326" y="860402"/>
            <a:ext cx="105902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23396" y="1040646"/>
            <a:ext cx="10297140" cy="1758701"/>
          </a:xfrm>
          <a:prstGeom prst="rect">
            <a:avLst/>
          </a:prstGeom>
          <a:noFill/>
        </p:spPr>
        <p:txBody>
          <a:bodyPr wrap="square" lIns="0" tIns="0" rIns="0" bIns="0" rtlCol="0">
            <a:noAutofit/>
          </a:bodyPr>
          <a:lstStyle/>
          <a:p>
            <a:r>
              <a:rPr lang="ja-JP" altLang="en-US" sz="1600" dirty="0">
                <a:latin typeface="BIZ UDゴシック" panose="020B0400000000000000" pitchFamily="49" charset="-128"/>
                <a:ea typeface="BIZ UDゴシック" panose="020B0400000000000000" pitchFamily="49" charset="-128"/>
              </a:rPr>
              <a:t>中野区が基本構想で目指す「人と人とがつながり、新たな活力が生み出されるまち」を実現するためには、遊び心あふれる文化芸術により、まち全体ににぎわいがあふれていることが必要です。このことから、</a:t>
            </a:r>
            <a:r>
              <a:rPr lang="en-US" altLang="ja-JP" sz="1600" dirty="0">
                <a:latin typeface="BIZ UDゴシック" panose="020B0400000000000000" pitchFamily="49" charset="-128"/>
                <a:ea typeface="BIZ UDゴシック" panose="020B0400000000000000" pitchFamily="49" charset="-128"/>
              </a:rPr>
              <a:t>2022</a:t>
            </a:r>
            <a:r>
              <a:rPr lang="ja-JP" altLang="en-US" sz="1600" dirty="0">
                <a:latin typeface="BIZ UDゴシック" panose="020B0400000000000000" pitchFamily="49" charset="-128"/>
                <a:ea typeface="BIZ UDゴシック" panose="020B0400000000000000" pitchFamily="49" charset="-128"/>
              </a:rPr>
              <a:t>年度から</a:t>
            </a:r>
            <a:r>
              <a:rPr lang="en-US" altLang="ja-JP" sz="1600" dirty="0">
                <a:latin typeface="BIZ UDゴシック" panose="020B0400000000000000" pitchFamily="49" charset="-128"/>
                <a:ea typeface="BIZ UDゴシック" panose="020B0400000000000000" pitchFamily="49" charset="-128"/>
              </a:rPr>
              <a:t>2023</a:t>
            </a:r>
            <a:r>
              <a:rPr lang="ja-JP" altLang="en-US" sz="1600" dirty="0">
                <a:latin typeface="BIZ UDゴシック" panose="020B0400000000000000" pitchFamily="49" charset="-128"/>
                <a:ea typeface="BIZ UDゴシック" panose="020B0400000000000000" pitchFamily="49" charset="-128"/>
              </a:rPr>
              <a:t>年度の</a:t>
            </a:r>
            <a:r>
              <a:rPr lang="en-US" altLang="ja-JP" sz="1600" dirty="0">
                <a:latin typeface="BIZ UDゴシック" panose="020B0400000000000000" pitchFamily="49" charset="-128"/>
                <a:ea typeface="BIZ UDゴシック" panose="020B0400000000000000" pitchFamily="49" charset="-128"/>
              </a:rPr>
              <a:t>2</a:t>
            </a:r>
            <a:r>
              <a:rPr lang="ja-JP" altLang="en-US" sz="1600" dirty="0">
                <a:latin typeface="BIZ UDゴシック" panose="020B0400000000000000" pitchFamily="49" charset="-128"/>
                <a:ea typeface="BIZ UDゴシック" panose="020B0400000000000000" pitchFamily="49" charset="-128"/>
              </a:rPr>
              <a:t>か年において、多くの人が地域への親しみを感じるモチーフの壁画（ミューラル）を制作する事業を実施しました。プロジェクトでは</a:t>
            </a:r>
            <a:r>
              <a:rPr lang="en-US" altLang="ja-JP" sz="1600" dirty="0">
                <a:latin typeface="BIZ UDゴシック" panose="020B0400000000000000" pitchFamily="49" charset="-128"/>
                <a:ea typeface="BIZ UDゴシック" panose="020B0400000000000000" pitchFamily="49" charset="-128"/>
              </a:rPr>
              <a:t>5</a:t>
            </a:r>
            <a:r>
              <a:rPr lang="ja-JP" altLang="en-US" sz="1600" dirty="0">
                <a:latin typeface="BIZ UDゴシック" panose="020B0400000000000000" pitchFamily="49" charset="-128"/>
                <a:ea typeface="BIZ UDゴシック" panose="020B0400000000000000" pitchFamily="49" charset="-128"/>
              </a:rPr>
              <a:t>点の壁画を制作しており、</a:t>
            </a:r>
            <a:r>
              <a:rPr lang="en-US" altLang="ja-JP" sz="1600" dirty="0">
                <a:latin typeface="BIZ UDゴシック" panose="020B0400000000000000" pitchFamily="49" charset="-128"/>
                <a:ea typeface="BIZ UDゴシック" panose="020B0400000000000000" pitchFamily="49" charset="-128"/>
              </a:rPr>
              <a:t>2024</a:t>
            </a:r>
            <a:r>
              <a:rPr lang="ja-JP" altLang="en-US" sz="1600" dirty="0">
                <a:latin typeface="BIZ UDゴシック" panose="020B0400000000000000" pitchFamily="49" charset="-128"/>
                <a:ea typeface="BIZ UDゴシック" panose="020B0400000000000000" pitchFamily="49" charset="-128"/>
              </a:rPr>
              <a:t>年度以降は民間による壁画制作を支援していくことで、身近な文化・芸術を広げていきます。</a:t>
            </a:r>
          </a:p>
          <a:p>
            <a:r>
              <a:rPr lang="ja-JP" altLang="en-US" sz="1600" dirty="0">
                <a:latin typeface="BIZ UDゴシック" panose="020B0400000000000000" pitchFamily="49" charset="-128"/>
                <a:ea typeface="BIZ UDゴシック" panose="020B0400000000000000" pitchFamily="49" charset="-128"/>
              </a:rPr>
              <a:t>なお、事業の実施に当たっては、</a:t>
            </a:r>
            <a:r>
              <a:rPr lang="zh-TW" altLang="en-US" sz="1600" dirty="0">
                <a:latin typeface="BIZ UDゴシック" panose="020B0400000000000000" pitchFamily="49" charset="-128"/>
                <a:ea typeface="BIZ UDゴシック" panose="020B0400000000000000" pitchFamily="49" charset="-128"/>
              </a:rPr>
              <a:t>公募型事業者選定</a:t>
            </a:r>
            <a:r>
              <a:rPr lang="ja-JP" altLang="en-US" sz="1600" dirty="0">
                <a:latin typeface="BIZ UDゴシック" panose="020B0400000000000000" pitchFamily="49" charset="-128"/>
                <a:ea typeface="BIZ UDゴシック" panose="020B0400000000000000" pitchFamily="49" charset="-128"/>
              </a:rPr>
              <a:t>により、廃材塗料の再利用など、環境負荷低減について提案のあった事業者を採用しました。</a:t>
            </a:r>
          </a:p>
        </p:txBody>
      </p:sp>
      <p:sp>
        <p:nvSpPr>
          <p:cNvPr id="24" name="テキスト ボックス 23">
            <a:extLst>
              <a:ext uri="{FF2B5EF4-FFF2-40B4-BE49-F238E27FC236}">
                <a16:creationId xmlns:a16="http://schemas.microsoft.com/office/drawing/2014/main" id="{B63340B6-36F0-72CE-534A-F560D7728CF4}"/>
              </a:ext>
            </a:extLst>
          </p:cNvPr>
          <p:cNvSpPr txBox="1"/>
          <p:nvPr/>
        </p:nvSpPr>
        <p:spPr>
          <a:xfrm>
            <a:off x="530709" y="5889755"/>
            <a:ext cx="4432898" cy="234991"/>
          </a:xfrm>
          <a:prstGeom prst="rect">
            <a:avLst/>
          </a:prstGeom>
          <a:noFill/>
        </p:spPr>
        <p:txBody>
          <a:bodyPr wrap="square" lIns="0" tIns="0" rIns="0" bIns="0" rtlCol="0" anchor="ctr" anchorCtr="0">
            <a:noAutofit/>
          </a:bodyPr>
          <a:lstStyle/>
          <a:p>
            <a:pPr algn="r"/>
            <a:r>
              <a:rPr lang="en-US" altLang="ja-JP" sz="800" dirty="0">
                <a:latin typeface="BIZ UDゴシック" panose="020B0400000000000000" pitchFamily="49" charset="-128"/>
                <a:ea typeface="BIZ UDゴシック" panose="020B0400000000000000" pitchFamily="49" charset="-128"/>
              </a:rPr>
              <a:t>2024</a:t>
            </a:r>
            <a:r>
              <a:rPr lang="ja-JP" altLang="en-US" sz="800" dirty="0">
                <a:latin typeface="BIZ UDゴシック" panose="020B0400000000000000" pitchFamily="49" charset="-128"/>
                <a:ea typeface="BIZ UDゴシック" panose="020B0400000000000000" pitchFamily="49" charset="-128"/>
              </a:rPr>
              <a:t>年</a:t>
            </a:r>
            <a:r>
              <a:rPr lang="en-US" altLang="ja-JP" sz="800" dirty="0">
                <a:latin typeface="BIZ UDゴシック" panose="020B0400000000000000" pitchFamily="49" charset="-128"/>
                <a:ea typeface="BIZ UDゴシック" panose="020B0400000000000000" pitchFamily="49" charset="-128"/>
              </a:rPr>
              <a:t>3</a:t>
            </a:r>
            <a:r>
              <a:rPr lang="ja-JP" altLang="en-US" sz="800" dirty="0">
                <a:latin typeface="BIZ UDゴシック" panose="020B0400000000000000" pitchFamily="49" charset="-128"/>
                <a:ea typeface="BIZ UDゴシック" panose="020B0400000000000000" pitchFamily="49" charset="-128"/>
              </a:rPr>
              <a:t>月実施アンケート</a:t>
            </a:r>
            <a:r>
              <a:rPr lang="en-US" altLang="ja-JP" sz="800" dirty="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有効回答</a:t>
            </a:r>
            <a:r>
              <a:rPr lang="en-US" altLang="ja-JP" sz="800" dirty="0">
                <a:latin typeface="BIZ UDゴシック" panose="020B0400000000000000" pitchFamily="49" charset="-128"/>
                <a:ea typeface="BIZ UDゴシック" panose="020B0400000000000000" pitchFamily="49" charset="-128"/>
              </a:rPr>
              <a:t>541</a:t>
            </a:r>
            <a:r>
              <a:rPr lang="ja-JP" altLang="en-US" sz="800" dirty="0">
                <a:latin typeface="BIZ UDゴシック" panose="020B0400000000000000" pitchFamily="49" charset="-128"/>
                <a:ea typeface="BIZ UDゴシック" panose="020B0400000000000000" pitchFamily="49" charset="-128"/>
              </a:rPr>
              <a:t>件 複数回答</a:t>
            </a:r>
            <a:endParaRPr lang="en-US" altLang="ja-JP" sz="800" dirty="0">
              <a:latin typeface="BIZ UDゴシック" panose="020B0400000000000000" pitchFamily="49" charset="-128"/>
              <a:ea typeface="BIZ UDゴシック" panose="020B0400000000000000" pitchFamily="49" charset="-128"/>
            </a:endParaRPr>
          </a:p>
        </p:txBody>
      </p:sp>
      <p:sp>
        <p:nvSpPr>
          <p:cNvPr id="29" name="四角形: 角を丸くする 28">
            <a:extLst>
              <a:ext uri="{FF2B5EF4-FFF2-40B4-BE49-F238E27FC236}">
                <a16:creationId xmlns:a16="http://schemas.microsoft.com/office/drawing/2014/main" id="{70051743-554A-9F47-5D5F-8DF3F6DFFED0}"/>
              </a:ext>
            </a:extLst>
          </p:cNvPr>
          <p:cNvSpPr/>
          <p:nvPr/>
        </p:nvSpPr>
        <p:spPr>
          <a:xfrm>
            <a:off x="623396" y="6132198"/>
            <a:ext cx="4432898" cy="282533"/>
          </a:xfrm>
          <a:prstGeom prst="round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BIZ UDゴシック" panose="020B0400000000000000" pitchFamily="49" charset="-128"/>
                <a:ea typeface="BIZ UDゴシック" panose="020B0400000000000000" pitchFamily="49" charset="-128"/>
              </a:rPr>
              <a:t>壁画制作は好意的に受け止められており、ネガティブな意見は少数</a:t>
            </a:r>
            <a:endParaRPr lang="en-US" altLang="ja-JP" sz="1100" dirty="0">
              <a:solidFill>
                <a:schemeClr val="tx1"/>
              </a:solidFill>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37A112E2-3081-2000-F9D6-A714DBBFDEF1}"/>
              </a:ext>
            </a:extLst>
          </p:cNvPr>
          <p:cNvPicPr>
            <a:picLocks noChangeAspect="1"/>
          </p:cNvPicPr>
          <p:nvPr/>
        </p:nvPicPr>
        <p:blipFill rotWithShape="1">
          <a:blip r:embed="rId2"/>
          <a:srcRect l="5578"/>
          <a:stretch/>
        </p:blipFill>
        <p:spPr>
          <a:xfrm>
            <a:off x="530709" y="2944022"/>
            <a:ext cx="4968548" cy="2918554"/>
          </a:xfrm>
          <a:prstGeom prst="rect">
            <a:avLst/>
          </a:prstGeom>
        </p:spPr>
      </p:pic>
      <p:pic>
        <p:nvPicPr>
          <p:cNvPr id="9" name="図 8" descr="建物, テーブル, トラック, 駐車 が含まれている画像&#10;&#10;自動的に生成された説明">
            <a:extLst>
              <a:ext uri="{FF2B5EF4-FFF2-40B4-BE49-F238E27FC236}">
                <a16:creationId xmlns:a16="http://schemas.microsoft.com/office/drawing/2014/main" id="{AF260A7F-247B-AB52-22DF-0A5B7AA62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5322" y="2577914"/>
            <a:ext cx="2099908" cy="1398861"/>
          </a:xfrm>
          <a:prstGeom prst="rect">
            <a:avLst/>
          </a:prstGeom>
        </p:spPr>
      </p:pic>
      <p:pic>
        <p:nvPicPr>
          <p:cNvPr id="27" name="図 26" descr="冷蔵庫 が含まれている画像&#10;&#10;自動的に生成された説明">
            <a:extLst>
              <a:ext uri="{FF2B5EF4-FFF2-40B4-BE49-F238E27FC236}">
                <a16:creationId xmlns:a16="http://schemas.microsoft.com/office/drawing/2014/main" id="{F57DC8AE-BB37-4FD9-1A7F-0561D45E78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1446" y="2836999"/>
            <a:ext cx="1861542" cy="1240073"/>
          </a:xfrm>
          <a:prstGeom prst="rect">
            <a:avLst/>
          </a:prstGeom>
        </p:spPr>
      </p:pic>
      <p:pic>
        <p:nvPicPr>
          <p:cNvPr id="31" name="図 30" descr="店の看板と道路&#10;&#10;中程度の精度で自動的に生成された説明">
            <a:extLst>
              <a:ext uri="{FF2B5EF4-FFF2-40B4-BE49-F238E27FC236}">
                <a16:creationId xmlns:a16="http://schemas.microsoft.com/office/drawing/2014/main" id="{91429A77-A5D5-B7B2-6D84-1092D5FCAE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9650" y="4262090"/>
            <a:ext cx="1871313" cy="1246582"/>
          </a:xfrm>
          <a:prstGeom prst="rect">
            <a:avLst/>
          </a:prstGeom>
        </p:spPr>
      </p:pic>
      <p:pic>
        <p:nvPicPr>
          <p:cNvPr id="33" name="図 32" descr="フェンス, 建物, 男, 籠 が含まれている画像&#10;&#10;自動的に生成された説明">
            <a:extLst>
              <a:ext uri="{FF2B5EF4-FFF2-40B4-BE49-F238E27FC236}">
                <a16:creationId xmlns:a16="http://schemas.microsoft.com/office/drawing/2014/main" id="{51775ADE-0624-DDAD-953C-08FA2C5235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3849" y="5526218"/>
            <a:ext cx="4210114" cy="1212003"/>
          </a:xfrm>
          <a:prstGeom prst="rect">
            <a:avLst/>
          </a:prstGeom>
        </p:spPr>
      </p:pic>
      <p:pic>
        <p:nvPicPr>
          <p:cNvPr id="35" name="図 34" descr="ボックス, 冷蔵庫 が含まれている画像&#10;&#10;自動的に生成された説明">
            <a:extLst>
              <a:ext uri="{FF2B5EF4-FFF2-40B4-BE49-F238E27FC236}">
                <a16:creationId xmlns:a16="http://schemas.microsoft.com/office/drawing/2014/main" id="{0D5F6528-5E91-8ECD-4E3C-10B95C24D2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4526" y="4256821"/>
            <a:ext cx="2160988" cy="1240074"/>
          </a:xfrm>
          <a:prstGeom prst="rect">
            <a:avLst/>
          </a:prstGeom>
        </p:spPr>
      </p:pic>
      <p:sp>
        <p:nvSpPr>
          <p:cNvPr id="34" name="テキスト ボックス 33">
            <a:extLst>
              <a:ext uri="{FF2B5EF4-FFF2-40B4-BE49-F238E27FC236}">
                <a16:creationId xmlns:a16="http://schemas.microsoft.com/office/drawing/2014/main" id="{C08B8D79-7E16-7D48-09B2-41D1B5F782C4}"/>
              </a:ext>
            </a:extLst>
          </p:cNvPr>
          <p:cNvSpPr txBox="1"/>
          <p:nvPr/>
        </p:nvSpPr>
        <p:spPr>
          <a:xfrm>
            <a:off x="7636470" y="2585513"/>
            <a:ext cx="1627882" cy="282536"/>
          </a:xfrm>
          <a:prstGeom prst="rect">
            <a:avLst/>
          </a:prstGeom>
          <a:solidFill>
            <a:schemeClr val="bg1"/>
          </a:solidFill>
        </p:spPr>
        <p:txBody>
          <a:bodyPr wrap="square" lIns="0" tIns="0" rIns="0" bIns="0" rtlCol="0" anchor="ctr" anchorCtr="0">
            <a:noAutofit/>
          </a:bodyPr>
          <a:lstStyle/>
          <a:p>
            <a:pPr algn="ctr"/>
            <a:r>
              <a:rPr lang="en-US" altLang="ja-JP" sz="1200" dirty="0">
                <a:latin typeface="BIZ UDゴシック" panose="020B0400000000000000" pitchFamily="49" charset="-128"/>
                <a:ea typeface="BIZ UDゴシック" panose="020B0400000000000000" pitchFamily="49" charset="-128"/>
              </a:rPr>
              <a:t>【2022</a:t>
            </a:r>
            <a:r>
              <a:rPr lang="ja-JP" altLang="en-US" sz="1200" dirty="0">
                <a:latin typeface="BIZ UDゴシック" panose="020B0400000000000000" pitchFamily="49" charset="-128"/>
                <a:ea typeface="BIZ UDゴシック" panose="020B0400000000000000" pitchFamily="49" charset="-128"/>
              </a:rPr>
              <a:t>年度制作壁画</a:t>
            </a:r>
            <a:r>
              <a:rPr lang="en-US" altLang="ja-JP" sz="1200" dirty="0">
                <a:latin typeface="BIZ UDゴシック" panose="020B0400000000000000" pitchFamily="49" charset="-128"/>
                <a:ea typeface="BIZ UDゴシック" panose="020B0400000000000000" pitchFamily="49" charset="-128"/>
              </a:rPr>
              <a:t>】</a:t>
            </a:r>
          </a:p>
        </p:txBody>
      </p:sp>
      <p:sp>
        <p:nvSpPr>
          <p:cNvPr id="41" name="テキスト ボックス 40">
            <a:extLst>
              <a:ext uri="{FF2B5EF4-FFF2-40B4-BE49-F238E27FC236}">
                <a16:creationId xmlns:a16="http://schemas.microsoft.com/office/drawing/2014/main" id="{26F2EADF-5E74-BB88-847C-40522BF78BC1}"/>
              </a:ext>
            </a:extLst>
          </p:cNvPr>
          <p:cNvSpPr txBox="1"/>
          <p:nvPr/>
        </p:nvSpPr>
        <p:spPr>
          <a:xfrm>
            <a:off x="6489709" y="3618100"/>
            <a:ext cx="1642718" cy="266410"/>
          </a:xfrm>
          <a:prstGeom prst="rect">
            <a:avLst/>
          </a:prstGeom>
          <a:solidFill>
            <a:schemeClr val="bg1"/>
          </a:solidFill>
        </p:spPr>
        <p:txBody>
          <a:bodyPr wrap="square" lIns="0" tIns="0" rIns="0" bIns="0" rtlCol="0" anchor="ctr" anchorCtr="0">
            <a:noAutofit/>
          </a:bodyPr>
          <a:lstStyle/>
          <a:p>
            <a:pPr algn="ctr"/>
            <a:r>
              <a:rPr lang="ja-JP" altLang="en-US" sz="800" dirty="0">
                <a:latin typeface="BIZ UDゴシック" panose="020B0400000000000000" pitchFamily="49" charset="-128"/>
                <a:ea typeface="BIZ UDゴシック" panose="020B0400000000000000" pitchFamily="49" charset="-128"/>
              </a:rPr>
              <a:t>カサ・デ・オリーバ</a:t>
            </a:r>
          </a:p>
          <a:p>
            <a:pPr algn="ctr"/>
            <a:r>
              <a:rPr lang="ja-JP" altLang="en-US" sz="800" dirty="0">
                <a:latin typeface="BIZ UDゴシック" panose="020B0400000000000000" pitchFamily="49" charset="-128"/>
                <a:ea typeface="BIZ UDゴシック" panose="020B0400000000000000" pitchFamily="49" charset="-128"/>
              </a:rPr>
              <a:t>就労継続支援</a:t>
            </a:r>
            <a:r>
              <a:rPr lang="en-US" altLang="ja-JP" sz="800" dirty="0">
                <a:latin typeface="BIZ UDゴシック" panose="020B0400000000000000" pitchFamily="49" charset="-128"/>
                <a:ea typeface="BIZ UDゴシック" panose="020B0400000000000000" pitchFamily="49" charset="-128"/>
              </a:rPr>
              <a:t>B</a:t>
            </a:r>
            <a:r>
              <a:rPr lang="ja-JP" altLang="en-US" sz="800" dirty="0">
                <a:latin typeface="BIZ UDゴシック" panose="020B0400000000000000" pitchFamily="49" charset="-128"/>
                <a:ea typeface="BIZ UDゴシック" panose="020B0400000000000000" pitchFamily="49" charset="-128"/>
              </a:rPr>
              <a:t>型事業所・カフェ</a:t>
            </a:r>
            <a:endParaRPr lang="en-US" altLang="ja-JP" sz="800" dirty="0">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4A38C9C2-3D8C-FADC-855E-8F3CF1E2A684}"/>
              </a:ext>
            </a:extLst>
          </p:cNvPr>
          <p:cNvSpPr txBox="1"/>
          <p:nvPr/>
        </p:nvSpPr>
        <p:spPr>
          <a:xfrm>
            <a:off x="9151295" y="3884510"/>
            <a:ext cx="1102851" cy="148097"/>
          </a:xfrm>
          <a:prstGeom prst="rect">
            <a:avLst/>
          </a:prstGeom>
          <a:solidFill>
            <a:schemeClr val="bg1"/>
          </a:solidFill>
        </p:spPr>
        <p:txBody>
          <a:bodyPr wrap="square" lIns="0" tIns="0" rIns="0" bIns="0" rtlCol="0" anchor="ctr" anchorCtr="0">
            <a:noAutofit/>
          </a:bodyPr>
          <a:lstStyle/>
          <a:p>
            <a:pPr algn="ctr"/>
            <a:r>
              <a:rPr lang="ja-JP" altLang="en-US" sz="800" dirty="0">
                <a:latin typeface="BIZ UDゴシック" panose="020B0400000000000000" pitchFamily="49" charset="-128"/>
                <a:ea typeface="BIZ UDゴシック" panose="020B0400000000000000" pitchFamily="49" charset="-128"/>
              </a:rPr>
              <a:t>中野駅東西連絡通路</a:t>
            </a:r>
            <a:endParaRPr lang="en-US" altLang="ja-JP" sz="800" dirty="0">
              <a:latin typeface="BIZ UDゴシック" panose="020B0400000000000000" pitchFamily="49" charset="-128"/>
              <a:ea typeface="BIZ UDゴシック" panose="020B0400000000000000" pitchFamily="49" charset="-128"/>
            </a:endParaRPr>
          </a:p>
        </p:txBody>
      </p:sp>
      <p:sp>
        <p:nvSpPr>
          <p:cNvPr id="43" name="テキスト ボックス 42">
            <a:extLst>
              <a:ext uri="{FF2B5EF4-FFF2-40B4-BE49-F238E27FC236}">
                <a16:creationId xmlns:a16="http://schemas.microsoft.com/office/drawing/2014/main" id="{5C1548CC-6ACF-CB04-76CD-936FED4611A4}"/>
              </a:ext>
            </a:extLst>
          </p:cNvPr>
          <p:cNvSpPr txBox="1"/>
          <p:nvPr/>
        </p:nvSpPr>
        <p:spPr>
          <a:xfrm>
            <a:off x="7680176" y="4077072"/>
            <a:ext cx="1603328" cy="234991"/>
          </a:xfrm>
          <a:prstGeom prst="rect">
            <a:avLst/>
          </a:prstGeom>
          <a:solidFill>
            <a:schemeClr val="bg1"/>
          </a:solidFill>
        </p:spPr>
        <p:txBody>
          <a:bodyPr wrap="square" lIns="0" tIns="0" rIns="0" bIns="0" rtlCol="0" anchor="ctr" anchorCtr="0">
            <a:noAutofit/>
          </a:bodyPr>
          <a:lstStyle/>
          <a:p>
            <a:pPr algn="ctr"/>
            <a:r>
              <a:rPr lang="en-US" altLang="ja-JP" sz="1200" dirty="0">
                <a:latin typeface="BIZ UDゴシック" panose="020B0400000000000000" pitchFamily="49" charset="-128"/>
                <a:ea typeface="BIZ UDゴシック" panose="020B0400000000000000" pitchFamily="49" charset="-128"/>
              </a:rPr>
              <a:t>【2023</a:t>
            </a:r>
            <a:r>
              <a:rPr lang="ja-JP" altLang="en-US" sz="1200" dirty="0">
                <a:latin typeface="BIZ UDゴシック" panose="020B0400000000000000" pitchFamily="49" charset="-128"/>
                <a:ea typeface="BIZ UDゴシック" panose="020B0400000000000000" pitchFamily="49" charset="-128"/>
              </a:rPr>
              <a:t>年度制作壁画</a:t>
            </a:r>
            <a:r>
              <a:rPr lang="en-US" altLang="ja-JP" sz="1200" dirty="0">
                <a:latin typeface="BIZ UDゴシック" panose="020B0400000000000000" pitchFamily="49" charset="-128"/>
                <a:ea typeface="BIZ UDゴシック" panose="020B0400000000000000" pitchFamily="49" charset="-128"/>
              </a:rPr>
              <a:t>】</a:t>
            </a:r>
          </a:p>
        </p:txBody>
      </p:sp>
      <p:sp>
        <p:nvSpPr>
          <p:cNvPr id="44" name="テキスト ボックス 43">
            <a:extLst>
              <a:ext uri="{FF2B5EF4-FFF2-40B4-BE49-F238E27FC236}">
                <a16:creationId xmlns:a16="http://schemas.microsoft.com/office/drawing/2014/main" id="{4E27D040-3BD5-9A1C-975A-8D330371EF8F}"/>
              </a:ext>
            </a:extLst>
          </p:cNvPr>
          <p:cNvSpPr txBox="1"/>
          <p:nvPr/>
        </p:nvSpPr>
        <p:spPr>
          <a:xfrm>
            <a:off x="9128249" y="4330678"/>
            <a:ext cx="1115071" cy="182580"/>
          </a:xfrm>
          <a:prstGeom prst="rect">
            <a:avLst/>
          </a:prstGeom>
          <a:solidFill>
            <a:schemeClr val="bg1"/>
          </a:solidFill>
        </p:spPr>
        <p:txBody>
          <a:bodyPr wrap="square" lIns="0" tIns="0" rIns="0" bIns="0" rtlCol="0" anchor="ctr" anchorCtr="0">
            <a:noAutofit/>
          </a:bodyPr>
          <a:lstStyle/>
          <a:p>
            <a:pPr algn="ctr"/>
            <a:r>
              <a:rPr lang="ja-JP" altLang="en-US" sz="800" dirty="0">
                <a:latin typeface="BIZ UDゴシック" panose="020B0400000000000000" pitchFamily="49" charset="-128"/>
                <a:ea typeface="BIZ UDゴシック" panose="020B0400000000000000" pitchFamily="49" charset="-128"/>
              </a:rPr>
              <a:t>鍋横区民活動センター</a:t>
            </a:r>
            <a:endParaRPr lang="en-US" altLang="ja-JP" sz="800" dirty="0">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F2457134-5D2C-A655-066F-7944162B14D3}"/>
              </a:ext>
            </a:extLst>
          </p:cNvPr>
          <p:cNvSpPr txBox="1"/>
          <p:nvPr/>
        </p:nvSpPr>
        <p:spPr>
          <a:xfrm>
            <a:off x="6816080" y="5229200"/>
            <a:ext cx="1185521" cy="156346"/>
          </a:xfrm>
          <a:prstGeom prst="rect">
            <a:avLst/>
          </a:prstGeom>
          <a:solidFill>
            <a:schemeClr val="bg1"/>
          </a:solidFill>
        </p:spPr>
        <p:txBody>
          <a:bodyPr wrap="square" lIns="0" tIns="0" rIns="0" bIns="0" rtlCol="0" anchor="ctr" anchorCtr="0">
            <a:noAutofit/>
          </a:bodyPr>
          <a:lstStyle/>
          <a:p>
            <a:pPr algn="ctr"/>
            <a:r>
              <a:rPr lang="en-US" altLang="ja-JP" sz="800" dirty="0">
                <a:latin typeface="BIZ UDゴシック" panose="020B0400000000000000" pitchFamily="49" charset="-128"/>
                <a:ea typeface="BIZ UDゴシック" panose="020B0400000000000000" pitchFamily="49" charset="-128"/>
              </a:rPr>
              <a:t>MOCO POCO</a:t>
            </a:r>
            <a:r>
              <a:rPr lang="ja-JP" altLang="en-US" sz="800" dirty="0">
                <a:latin typeface="BIZ UDゴシック" panose="020B0400000000000000" pitchFamily="49" charset="-128"/>
                <a:ea typeface="BIZ UDゴシック" panose="020B0400000000000000" pitchFamily="49" charset="-128"/>
              </a:rPr>
              <a:t>（帽子店）</a:t>
            </a:r>
            <a:endParaRPr lang="en-US" altLang="ja-JP" sz="800" dirty="0">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8505C556-19DB-2042-A648-4A34F5D400DC}"/>
              </a:ext>
            </a:extLst>
          </p:cNvPr>
          <p:cNvSpPr txBox="1"/>
          <p:nvPr/>
        </p:nvSpPr>
        <p:spPr>
          <a:xfrm>
            <a:off x="9120336" y="6525344"/>
            <a:ext cx="765614" cy="170540"/>
          </a:xfrm>
          <a:prstGeom prst="rect">
            <a:avLst/>
          </a:prstGeom>
          <a:solidFill>
            <a:schemeClr val="bg1"/>
          </a:solidFill>
        </p:spPr>
        <p:txBody>
          <a:bodyPr wrap="square" lIns="0" tIns="0" rIns="0" bIns="0" rtlCol="0" anchor="ctr" anchorCtr="0">
            <a:noAutofit/>
          </a:bodyPr>
          <a:lstStyle/>
          <a:p>
            <a:pPr algn="ctr"/>
            <a:r>
              <a:rPr lang="ja-JP" altLang="en-US" sz="800" dirty="0">
                <a:latin typeface="BIZ UDゴシック" panose="020B0400000000000000" pitchFamily="49" charset="-128"/>
                <a:ea typeface="BIZ UDゴシック" panose="020B0400000000000000" pitchFamily="49" charset="-128"/>
              </a:rPr>
              <a:t>なかの</a:t>
            </a:r>
            <a:r>
              <a:rPr lang="en-US" altLang="ja-JP" sz="800" dirty="0">
                <a:latin typeface="BIZ UDゴシック" panose="020B0400000000000000" pitchFamily="49" charset="-128"/>
                <a:ea typeface="BIZ UDゴシック" panose="020B0400000000000000" pitchFamily="49" charset="-128"/>
              </a:rPr>
              <a:t>ZERO</a:t>
            </a:r>
          </a:p>
        </p:txBody>
      </p:sp>
      <p:sp>
        <p:nvSpPr>
          <p:cNvPr id="5" name="スライド番号プレースホルダー 8">
            <a:extLst>
              <a:ext uri="{FF2B5EF4-FFF2-40B4-BE49-F238E27FC236}">
                <a16:creationId xmlns:a16="http://schemas.microsoft.com/office/drawing/2014/main" id="{83658165-FE4B-FA70-500C-BC9365D499B4}"/>
              </a:ext>
            </a:extLst>
          </p:cNvPr>
          <p:cNvSpPr>
            <a:spLocks noGrp="1"/>
          </p:cNvSpPr>
          <p:nvPr>
            <p:ph type="sldNum" sz="quarter" idx="12"/>
          </p:nvPr>
        </p:nvSpPr>
        <p:spPr>
          <a:xfrm>
            <a:off x="9192344" y="6356351"/>
            <a:ext cx="2844800" cy="365125"/>
          </a:xfrm>
        </p:spPr>
        <p:txBody>
          <a:bodyPr/>
          <a:lstStyle/>
          <a:p>
            <a:fld id="{C189007B-D344-4E0A-9166-E329FF2D2DA3}" type="slidenum">
              <a:rPr kumimoji="1" lang="ja-JP" altLang="en-US" smtClean="0">
                <a:solidFill>
                  <a:schemeClr val="tx1"/>
                </a:solidFill>
                <a:latin typeface="BIZ UDゴシック" panose="020B0400000000000000" pitchFamily="49" charset="-128"/>
                <a:ea typeface="BIZ UDゴシック" panose="020B0400000000000000" pitchFamily="49" charset="-128"/>
              </a:rPr>
              <a:t>10</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85143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4326" y="404712"/>
            <a:ext cx="8280000" cy="432000"/>
          </a:xfrm>
        </p:spPr>
        <p:txBody>
          <a:bodyPr vert="horz" lIns="0" tIns="0" rIns="0" bIns="0" rtlCol="0" anchor="b" anchorCtr="0">
            <a:normAutofit/>
          </a:bodyPr>
          <a:lstStyle/>
          <a:p>
            <a:pPr algn="l"/>
            <a:r>
              <a:rPr lang="ja-JP" altLang="en-US" sz="2800" dirty="0">
                <a:latin typeface="BIZ UDゴシック" panose="020B0400000000000000" pitchFamily="49" charset="-128"/>
                <a:ea typeface="BIZ UDゴシック" panose="020B0400000000000000" pitchFamily="49" charset="-128"/>
              </a:rPr>
              <a:t>空き家対策の推進</a:t>
            </a:r>
          </a:p>
        </p:txBody>
      </p:sp>
      <p:cxnSp>
        <p:nvCxnSpPr>
          <p:cNvPr id="4" name="直線コネクタ 3"/>
          <p:cNvCxnSpPr>
            <a:cxnSpLocks/>
          </p:cNvCxnSpPr>
          <p:nvPr/>
        </p:nvCxnSpPr>
        <p:spPr>
          <a:xfrm>
            <a:off x="474326" y="860402"/>
            <a:ext cx="105902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23392" y="1036192"/>
            <a:ext cx="9540604" cy="1250222"/>
          </a:xfrm>
          <a:prstGeom prst="rect">
            <a:avLst/>
          </a:prstGeom>
          <a:noFill/>
        </p:spPr>
        <p:txBody>
          <a:bodyPr wrap="square" lIns="0" tIns="0" rIns="0" bIns="0" rtlCol="0">
            <a:noAutofit/>
          </a:bodyPr>
          <a:lstStyle/>
          <a:p>
            <a:r>
              <a:rPr lang="ja-JP" altLang="en-US" sz="1600" dirty="0">
                <a:latin typeface="BIZ UDゴシック" panose="020B0400000000000000" pitchFamily="49" charset="-128"/>
                <a:ea typeface="BIZ UDゴシック" panose="020B0400000000000000" pitchFamily="49" charset="-128"/>
              </a:rPr>
              <a:t>区は、民間団体や東京都等と連携しつつ区民が気軽に専門家に相談可能な体制を構築し、適正な維持管理の働きかけ、不動産市場での流通や利活用等の誘導を行い、空き家状態の解消を促進しています。</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空き家状態のまま長期間放置されると主に防犯、防災や衛生上のリスク等が増す可能性があります。</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そのため、空き家の適正管理を推進するとともに、管理不全な状態が継続している空き家については、除却や建替え等を誘導し、区として把握する空き家等の減少を進めています。</a:t>
            </a:r>
            <a:endParaRPr lang="en-US" altLang="ja-JP" sz="1600" dirty="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B63340B6-36F0-72CE-534A-F560D7728CF4}"/>
              </a:ext>
            </a:extLst>
          </p:cNvPr>
          <p:cNvSpPr txBox="1"/>
          <p:nvPr/>
        </p:nvSpPr>
        <p:spPr>
          <a:xfrm>
            <a:off x="5303912" y="3675487"/>
            <a:ext cx="1192752" cy="234991"/>
          </a:xfrm>
          <a:prstGeom prst="rect">
            <a:avLst/>
          </a:prstGeom>
          <a:noFill/>
        </p:spPr>
        <p:txBody>
          <a:bodyPr wrap="square" lIns="0" tIns="0" rIns="0" bIns="0" rtlCol="0" anchor="ctr" anchorCtr="0">
            <a:noAutofit/>
          </a:bodyPr>
          <a:lstStyle/>
          <a:p>
            <a:pPr algn="r"/>
            <a:r>
              <a:rPr lang="ja-JP" altLang="en-US" sz="800" dirty="0">
                <a:latin typeface="BIZ UDゴシック" panose="020B0400000000000000" pitchFamily="49" charset="-128"/>
                <a:ea typeface="BIZ UDゴシック" panose="020B0400000000000000" pitchFamily="49" charset="-128"/>
              </a:rPr>
              <a:t>（出典）中野区資料</a:t>
            </a:r>
            <a:endParaRPr lang="en-US" altLang="ja-JP" sz="800" dirty="0">
              <a:latin typeface="BIZ UDゴシック" panose="020B0400000000000000" pitchFamily="49" charset="-128"/>
              <a:ea typeface="BIZ UDゴシック" panose="020B0400000000000000" pitchFamily="49" charset="-128"/>
            </a:endParaRPr>
          </a:p>
        </p:txBody>
      </p:sp>
      <p:pic>
        <p:nvPicPr>
          <p:cNvPr id="10" name="図 9" descr="テキスト&#10;&#10;中程度の精度で自動的に生成された説明">
            <a:extLst>
              <a:ext uri="{FF2B5EF4-FFF2-40B4-BE49-F238E27FC236}">
                <a16:creationId xmlns:a16="http://schemas.microsoft.com/office/drawing/2014/main" id="{6DD4B1DE-FA30-D47A-A061-50BA97570B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2492896"/>
            <a:ext cx="2550195" cy="3649821"/>
          </a:xfrm>
          <a:prstGeom prst="rect">
            <a:avLst/>
          </a:prstGeom>
        </p:spPr>
      </p:pic>
      <p:sp>
        <p:nvSpPr>
          <p:cNvPr id="11" name="テキスト ボックス 10">
            <a:extLst>
              <a:ext uri="{FF2B5EF4-FFF2-40B4-BE49-F238E27FC236}">
                <a16:creationId xmlns:a16="http://schemas.microsoft.com/office/drawing/2014/main" id="{27B15BE3-A30B-3C1B-B560-05C6876CB7B9}"/>
              </a:ext>
            </a:extLst>
          </p:cNvPr>
          <p:cNvSpPr txBox="1"/>
          <p:nvPr/>
        </p:nvSpPr>
        <p:spPr>
          <a:xfrm>
            <a:off x="8559685" y="6118318"/>
            <a:ext cx="1712779" cy="384439"/>
          </a:xfrm>
          <a:prstGeom prst="rect">
            <a:avLst/>
          </a:prstGeom>
          <a:noFill/>
        </p:spPr>
        <p:txBody>
          <a:bodyPr wrap="square" lIns="0" tIns="0" rIns="0" bIns="0" rtlCol="0" anchor="ctr" anchorCtr="0">
            <a:noAutofit/>
          </a:bodyPr>
          <a:lstStyle/>
          <a:p>
            <a:r>
              <a:rPr lang="ja-JP" altLang="en-US" sz="1200" dirty="0">
                <a:latin typeface="BIZ UDゴシック" panose="020B0400000000000000" pitchFamily="49" charset="-128"/>
                <a:ea typeface="BIZ UDゴシック" panose="020B0400000000000000" pitchFamily="49" charset="-128"/>
              </a:rPr>
              <a:t>　空き家相談窓口チラシ</a:t>
            </a:r>
            <a:endParaRPr lang="en-US" altLang="ja-JP" sz="1200"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71562427-DBFA-BBED-EB0D-C97D27061E59}"/>
              </a:ext>
            </a:extLst>
          </p:cNvPr>
          <p:cNvSpPr txBox="1"/>
          <p:nvPr/>
        </p:nvSpPr>
        <p:spPr>
          <a:xfrm>
            <a:off x="581298" y="2531509"/>
            <a:ext cx="5586710" cy="384439"/>
          </a:xfrm>
          <a:prstGeom prst="rect">
            <a:avLst/>
          </a:prstGeom>
          <a:noFill/>
        </p:spPr>
        <p:txBody>
          <a:bodyPr wrap="square" lIns="0" tIns="0" rIns="0" bIns="0" rtlCol="0" anchor="ctr" anchorCtr="0">
            <a:noAutofit/>
          </a:bodyPr>
          <a:lstStyle/>
          <a:p>
            <a:r>
              <a:rPr lang="ja-JP" altLang="en-US" sz="1400" dirty="0">
                <a:latin typeface="BIZ UDゴシック" panose="020B0400000000000000" pitchFamily="49" charset="-128"/>
                <a:ea typeface="BIZ UDゴシック" panose="020B0400000000000000" pitchFamily="49" charset="-128"/>
              </a:rPr>
              <a:t>　空き家等に関する相談件数の推移</a:t>
            </a:r>
            <a:endParaRPr lang="en-US" altLang="ja-JP" sz="1400" dirty="0">
              <a:latin typeface="BIZ UDゴシック" panose="020B0400000000000000" pitchFamily="49" charset="-128"/>
              <a:ea typeface="BIZ UDゴシック" panose="020B0400000000000000" pitchFamily="49" charset="-128"/>
            </a:endParaRPr>
          </a:p>
        </p:txBody>
      </p:sp>
      <p:graphicFrame>
        <p:nvGraphicFramePr>
          <p:cNvPr id="17" name="表 16">
            <a:extLst>
              <a:ext uri="{FF2B5EF4-FFF2-40B4-BE49-F238E27FC236}">
                <a16:creationId xmlns:a16="http://schemas.microsoft.com/office/drawing/2014/main" id="{C4FA66E4-FE2F-8E7F-DC06-067EC8F04AA0}"/>
              </a:ext>
            </a:extLst>
          </p:cNvPr>
          <p:cNvGraphicFramePr>
            <a:graphicFrameLocks noGrp="1"/>
          </p:cNvGraphicFramePr>
          <p:nvPr/>
        </p:nvGraphicFramePr>
        <p:xfrm>
          <a:off x="664016" y="2907228"/>
          <a:ext cx="5904656" cy="787217"/>
        </p:xfrm>
        <a:graphic>
          <a:graphicData uri="http://schemas.openxmlformats.org/drawingml/2006/table">
            <a:tbl>
              <a:tblPr firstRow="1" bandRow="1">
                <a:tableStyleId>{5C22544A-7EE6-4342-B048-85BDC9FD1C3A}</a:tableStyleId>
              </a:tblPr>
              <a:tblGrid>
                <a:gridCol w="2276853">
                  <a:extLst>
                    <a:ext uri="{9D8B030D-6E8A-4147-A177-3AD203B41FA5}">
                      <a16:colId xmlns:a16="http://schemas.microsoft.com/office/drawing/2014/main" val="941889781"/>
                    </a:ext>
                  </a:extLst>
                </a:gridCol>
                <a:gridCol w="1280730">
                  <a:extLst>
                    <a:ext uri="{9D8B030D-6E8A-4147-A177-3AD203B41FA5}">
                      <a16:colId xmlns:a16="http://schemas.microsoft.com/office/drawing/2014/main" val="2736933618"/>
                    </a:ext>
                  </a:extLst>
                </a:gridCol>
                <a:gridCol w="1194944">
                  <a:extLst>
                    <a:ext uri="{9D8B030D-6E8A-4147-A177-3AD203B41FA5}">
                      <a16:colId xmlns:a16="http://schemas.microsoft.com/office/drawing/2014/main" val="1415167248"/>
                    </a:ext>
                  </a:extLst>
                </a:gridCol>
                <a:gridCol w="1152129">
                  <a:extLst>
                    <a:ext uri="{9D8B030D-6E8A-4147-A177-3AD203B41FA5}">
                      <a16:colId xmlns:a16="http://schemas.microsoft.com/office/drawing/2014/main" val="3726087241"/>
                    </a:ext>
                  </a:extLst>
                </a:gridCol>
              </a:tblGrid>
              <a:tr h="330017">
                <a:tc>
                  <a:txBody>
                    <a:bodyPr/>
                    <a:lstStyle/>
                    <a:p>
                      <a:pPr algn="ctr"/>
                      <a:endParaRPr kumimoji="1" lang="ja-JP" altLang="en-US" sz="12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令和</a:t>
                      </a:r>
                      <a:r>
                        <a:rPr kumimoji="1" lang="en-US" altLang="ja-JP" sz="1200" dirty="0">
                          <a:latin typeface="BIZ UDゴシック" panose="020B0400000000000000" pitchFamily="49" charset="-128"/>
                          <a:ea typeface="BIZ UDゴシック" panose="020B0400000000000000" pitchFamily="49" charset="-128"/>
                        </a:rPr>
                        <a:t>3</a:t>
                      </a:r>
                      <a:r>
                        <a:rPr kumimoji="1" lang="ja-JP" altLang="en-US" sz="1200" dirty="0">
                          <a:latin typeface="BIZ UDゴシック" panose="020B0400000000000000" pitchFamily="49" charset="-128"/>
                          <a:ea typeface="BIZ UDゴシック" panose="020B0400000000000000" pitchFamily="49" charset="-128"/>
                        </a:rPr>
                        <a:t>年度</a:t>
                      </a:r>
                    </a:p>
                  </a:txBody>
                  <a:tcPr anchor="ct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令和</a:t>
                      </a:r>
                      <a:r>
                        <a:rPr kumimoji="1" lang="en-US" altLang="ja-JP" sz="1200" dirty="0">
                          <a:latin typeface="BIZ UDゴシック" panose="020B0400000000000000" pitchFamily="49" charset="-128"/>
                          <a:ea typeface="BIZ UDゴシック" panose="020B0400000000000000" pitchFamily="49" charset="-128"/>
                        </a:rPr>
                        <a:t>4</a:t>
                      </a:r>
                      <a:r>
                        <a:rPr kumimoji="1" lang="ja-JP" altLang="en-US" sz="1200" dirty="0">
                          <a:latin typeface="BIZ UDゴシック" panose="020B0400000000000000" pitchFamily="49" charset="-128"/>
                          <a:ea typeface="BIZ UDゴシック" panose="020B0400000000000000" pitchFamily="49" charset="-128"/>
                        </a:rPr>
                        <a:t>年度</a:t>
                      </a:r>
                    </a:p>
                  </a:txBody>
                  <a:tcPr anchor="ct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令和</a:t>
                      </a:r>
                      <a:r>
                        <a:rPr kumimoji="1" lang="en-US" altLang="ja-JP" sz="1200" dirty="0">
                          <a:latin typeface="BIZ UDゴシック" panose="020B0400000000000000" pitchFamily="49" charset="-128"/>
                          <a:ea typeface="BIZ UDゴシック" panose="020B0400000000000000" pitchFamily="49" charset="-128"/>
                        </a:rPr>
                        <a:t>5</a:t>
                      </a:r>
                      <a:r>
                        <a:rPr kumimoji="1" lang="ja-JP" altLang="en-US" sz="1200" dirty="0">
                          <a:latin typeface="BIZ UDゴシック" panose="020B0400000000000000" pitchFamily="49" charset="-128"/>
                          <a:ea typeface="BIZ UDゴシック" panose="020B0400000000000000" pitchFamily="49" charset="-128"/>
                        </a:rPr>
                        <a:t>年度</a:t>
                      </a:r>
                    </a:p>
                  </a:txBody>
                  <a:tcPr anchor="ctr"/>
                </a:tc>
                <a:extLst>
                  <a:ext uri="{0D108BD9-81ED-4DB2-BD59-A6C34878D82A}">
                    <a16:rowId xmlns:a16="http://schemas.microsoft.com/office/drawing/2014/main" val="3462978980"/>
                  </a:ext>
                </a:extLst>
              </a:tr>
              <a:tr h="446134">
                <a:tc>
                  <a:txBody>
                    <a:bodyPr/>
                    <a:lstStyle/>
                    <a:p>
                      <a:pPr algn="ctr"/>
                      <a:r>
                        <a:rPr kumimoji="1" lang="ja-JP" altLang="en-US" sz="1200" dirty="0">
                          <a:latin typeface="BIZ UDゴシック" panose="020B0400000000000000" pitchFamily="49" charset="-128"/>
                          <a:ea typeface="BIZ UDゴシック" panose="020B0400000000000000" pitchFamily="49" charset="-128"/>
                        </a:rPr>
                        <a:t>空き家等に関する区への</a:t>
                      </a:r>
                      <a:endParaRPr kumimoji="1" lang="en-US" altLang="ja-JP" sz="1200" dirty="0">
                        <a:latin typeface="BIZ UDゴシック" panose="020B0400000000000000" pitchFamily="49" charset="-128"/>
                        <a:ea typeface="BIZ UDゴシック" panose="020B0400000000000000" pitchFamily="49" charset="-128"/>
                      </a:endParaRPr>
                    </a:p>
                    <a:p>
                      <a:pPr algn="ctr"/>
                      <a:r>
                        <a:rPr kumimoji="1" lang="ja-JP" altLang="en-US" sz="1200" dirty="0">
                          <a:latin typeface="BIZ UDゴシック" panose="020B0400000000000000" pitchFamily="49" charset="-128"/>
                          <a:ea typeface="BIZ UDゴシック" panose="020B0400000000000000" pitchFamily="49" charset="-128"/>
                        </a:rPr>
                        <a:t>相談件数の推移</a:t>
                      </a:r>
                      <a:endParaRPr kumimoji="1" lang="en-US" altLang="ja-JP" sz="12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276</a:t>
                      </a:r>
                      <a:r>
                        <a:rPr kumimoji="1" lang="ja-JP" altLang="en-US" sz="1200" dirty="0">
                          <a:latin typeface="BIZ UDゴシック" panose="020B0400000000000000" pitchFamily="49" charset="-128"/>
                          <a:ea typeface="BIZ UDゴシック" panose="020B0400000000000000" pitchFamily="49" charset="-128"/>
                        </a:rPr>
                        <a:t>件</a:t>
                      </a:r>
                    </a:p>
                  </a:txBody>
                  <a:tcPr anchor="ctr"/>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252</a:t>
                      </a:r>
                      <a:r>
                        <a:rPr kumimoji="1" lang="ja-JP" altLang="en-US" sz="1200" dirty="0">
                          <a:latin typeface="BIZ UDゴシック" panose="020B0400000000000000" pitchFamily="49" charset="-128"/>
                          <a:ea typeface="BIZ UDゴシック" panose="020B0400000000000000" pitchFamily="49" charset="-128"/>
                        </a:rPr>
                        <a:t>件</a:t>
                      </a:r>
                    </a:p>
                  </a:txBody>
                  <a:tcPr anchor="ctr"/>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285</a:t>
                      </a:r>
                      <a:r>
                        <a:rPr kumimoji="1" lang="ja-JP" altLang="en-US" sz="1200" dirty="0">
                          <a:latin typeface="BIZ UDゴシック" panose="020B0400000000000000" pitchFamily="49" charset="-128"/>
                          <a:ea typeface="BIZ UDゴシック" panose="020B0400000000000000" pitchFamily="49" charset="-128"/>
                        </a:rPr>
                        <a:t>件</a:t>
                      </a:r>
                    </a:p>
                  </a:txBody>
                  <a:tcPr anchor="ctr"/>
                </a:tc>
                <a:extLst>
                  <a:ext uri="{0D108BD9-81ED-4DB2-BD59-A6C34878D82A}">
                    <a16:rowId xmlns:a16="http://schemas.microsoft.com/office/drawing/2014/main" val="3205697632"/>
                  </a:ext>
                </a:extLst>
              </a:tr>
            </a:tbl>
          </a:graphicData>
        </a:graphic>
      </p:graphicFrame>
      <p:sp>
        <p:nvSpPr>
          <p:cNvPr id="18" name="テキスト ボックス 17">
            <a:extLst>
              <a:ext uri="{FF2B5EF4-FFF2-40B4-BE49-F238E27FC236}">
                <a16:creationId xmlns:a16="http://schemas.microsoft.com/office/drawing/2014/main" id="{5CB7312C-35BA-532A-D84F-234BF2D9BF57}"/>
              </a:ext>
            </a:extLst>
          </p:cNvPr>
          <p:cNvSpPr txBox="1"/>
          <p:nvPr/>
        </p:nvSpPr>
        <p:spPr>
          <a:xfrm>
            <a:off x="581298" y="4011756"/>
            <a:ext cx="5478461" cy="384439"/>
          </a:xfrm>
          <a:prstGeom prst="rect">
            <a:avLst/>
          </a:prstGeom>
          <a:noFill/>
        </p:spPr>
        <p:txBody>
          <a:bodyPr wrap="square" lIns="0" tIns="0" rIns="0" bIns="0" rtlCol="0" anchor="ctr" anchorCtr="0">
            <a:noAutofit/>
          </a:bodyPr>
          <a:lstStyle/>
          <a:p>
            <a:r>
              <a:rPr lang="ja-JP" altLang="en-US" sz="1400" dirty="0">
                <a:latin typeface="BIZ UDゴシック" panose="020B0400000000000000" pitchFamily="49" charset="-128"/>
                <a:ea typeface="BIZ UDゴシック" panose="020B0400000000000000" pitchFamily="49" charset="-128"/>
              </a:rPr>
              <a:t>　中野区が把握する空き家等の状況（令和</a:t>
            </a:r>
            <a:r>
              <a:rPr lang="en-US" altLang="ja-JP" sz="1400" dirty="0">
                <a:latin typeface="BIZ UDゴシック" panose="020B0400000000000000" pitchFamily="49" charset="-128"/>
                <a:ea typeface="BIZ UDゴシック" panose="020B0400000000000000" pitchFamily="49" charset="-128"/>
              </a:rPr>
              <a:t>5</a:t>
            </a:r>
            <a:r>
              <a:rPr lang="ja-JP" altLang="en-US" sz="1400" dirty="0">
                <a:latin typeface="BIZ UDゴシック" panose="020B0400000000000000" pitchFamily="49" charset="-128"/>
                <a:ea typeface="BIZ UDゴシック" panose="020B0400000000000000" pitchFamily="49" charset="-128"/>
              </a:rPr>
              <a:t>年度末時点）</a:t>
            </a:r>
            <a:endParaRPr lang="en-US" altLang="ja-JP" sz="1400" dirty="0">
              <a:latin typeface="BIZ UDゴシック" panose="020B0400000000000000" pitchFamily="49" charset="-128"/>
              <a:ea typeface="BIZ UDゴシック" panose="020B0400000000000000" pitchFamily="49" charset="-128"/>
            </a:endParaRPr>
          </a:p>
        </p:txBody>
      </p:sp>
      <p:graphicFrame>
        <p:nvGraphicFramePr>
          <p:cNvPr id="19" name="表 18">
            <a:extLst>
              <a:ext uri="{FF2B5EF4-FFF2-40B4-BE49-F238E27FC236}">
                <a16:creationId xmlns:a16="http://schemas.microsoft.com/office/drawing/2014/main" id="{B9AE4B6B-FD0D-5C09-85CB-FAA93039D4B5}"/>
              </a:ext>
            </a:extLst>
          </p:cNvPr>
          <p:cNvGraphicFramePr>
            <a:graphicFrameLocks noGrp="1"/>
          </p:cNvGraphicFramePr>
          <p:nvPr/>
        </p:nvGraphicFramePr>
        <p:xfrm>
          <a:off x="664016" y="4397212"/>
          <a:ext cx="4567888" cy="1428740"/>
        </p:xfrm>
        <a:graphic>
          <a:graphicData uri="http://schemas.openxmlformats.org/drawingml/2006/table">
            <a:tbl>
              <a:tblPr firstRow="1" bandRow="1">
                <a:tableStyleId>{5C22544A-7EE6-4342-B048-85BDC9FD1C3A}</a:tableStyleId>
              </a:tblPr>
              <a:tblGrid>
                <a:gridCol w="2159342">
                  <a:extLst>
                    <a:ext uri="{9D8B030D-6E8A-4147-A177-3AD203B41FA5}">
                      <a16:colId xmlns:a16="http://schemas.microsoft.com/office/drawing/2014/main" val="1319983813"/>
                    </a:ext>
                  </a:extLst>
                </a:gridCol>
                <a:gridCol w="2408546">
                  <a:extLst>
                    <a:ext uri="{9D8B030D-6E8A-4147-A177-3AD203B41FA5}">
                      <a16:colId xmlns:a16="http://schemas.microsoft.com/office/drawing/2014/main" val="3711170345"/>
                    </a:ext>
                  </a:extLst>
                </a:gridCol>
              </a:tblGrid>
              <a:tr h="306362">
                <a:tc>
                  <a:txBody>
                    <a:bodyPr/>
                    <a:lstStyle/>
                    <a:p>
                      <a:pPr algn="ctr"/>
                      <a:r>
                        <a:rPr kumimoji="1" lang="ja-JP" altLang="en-US" sz="1200" dirty="0">
                          <a:latin typeface="BIZ UDゴシック" panose="020B0400000000000000" pitchFamily="49" charset="-128"/>
                          <a:ea typeface="BIZ UDゴシック" panose="020B0400000000000000" pitchFamily="49" charset="-128"/>
                        </a:rPr>
                        <a:t>管理状況</a:t>
                      </a:r>
                    </a:p>
                  </a:txBody>
                  <a:tcPr marL="0" marR="0" marT="0" marB="0" anchor="ctr">
                    <a:lnB w="12700" cap="flat" cmpd="sng" algn="ctr">
                      <a:solidFill>
                        <a:schemeClr val="bg1"/>
                      </a:solidFill>
                      <a:prstDash val="solid"/>
                      <a:round/>
                      <a:headEnd type="none" w="med" len="med"/>
                      <a:tailEnd type="none" w="med" len="med"/>
                    </a:lnB>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棟数</a:t>
                      </a:r>
                    </a:p>
                  </a:txBody>
                  <a:tcPr marL="0" marR="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56132674"/>
                  </a:ext>
                </a:extLst>
              </a:tr>
              <a:tr h="278106">
                <a:tc>
                  <a:txBody>
                    <a:bodyPr/>
                    <a:lstStyle/>
                    <a:p>
                      <a:pPr algn="ctr"/>
                      <a:r>
                        <a:rPr kumimoji="1" lang="ja-JP" altLang="en-US" sz="1200" dirty="0">
                          <a:latin typeface="BIZ UDゴシック" panose="020B0400000000000000" pitchFamily="49" charset="-128"/>
                          <a:ea typeface="BIZ UDゴシック" panose="020B0400000000000000" pitchFamily="49" charset="-128"/>
                        </a:rPr>
                        <a:t>ランク</a:t>
                      </a:r>
                      <a:r>
                        <a:rPr kumimoji="1" lang="en-US" altLang="ja-JP" sz="1200" dirty="0">
                          <a:latin typeface="BIZ UDゴシック" panose="020B0400000000000000" pitchFamily="49" charset="-128"/>
                          <a:ea typeface="BIZ UDゴシック" panose="020B0400000000000000" pitchFamily="49" charset="-128"/>
                        </a:rPr>
                        <a:t>A</a:t>
                      </a:r>
                      <a:endParaRPr kumimoji="1" lang="ja-JP" altLang="en-US" sz="1200" dirty="0">
                        <a:latin typeface="BIZ UDゴシック" panose="020B0400000000000000" pitchFamily="49" charset="-128"/>
                        <a:ea typeface="BIZ UDゴシック" panose="020B0400000000000000" pitchFamily="49" charset="-128"/>
                      </a:endParaRPr>
                    </a:p>
                  </a:txBody>
                  <a:tcPr marL="0" marR="0" marT="0" marB="0" anchor="ctr">
                    <a:lnT w="12700" cap="flat" cmpd="sng" algn="ctr">
                      <a:solidFill>
                        <a:schemeClr val="bg1"/>
                      </a:solidFill>
                      <a:prstDash val="solid"/>
                      <a:round/>
                      <a:headEnd type="none" w="med" len="med"/>
                      <a:tailEnd type="none" w="med" len="med"/>
                    </a:lnT>
                  </a:tcPr>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120</a:t>
                      </a:r>
                      <a:r>
                        <a:rPr kumimoji="1" lang="ja-JP" altLang="en-US" sz="1200" dirty="0">
                          <a:latin typeface="BIZ UDゴシック" panose="020B0400000000000000" pitchFamily="49" charset="-128"/>
                          <a:ea typeface="BIZ UDゴシック" panose="020B0400000000000000" pitchFamily="49" charset="-128"/>
                        </a:rPr>
                        <a:t>棟</a:t>
                      </a:r>
                      <a:endParaRPr kumimoji="1" lang="en-US" altLang="ja-JP" sz="1200" dirty="0">
                        <a:latin typeface="BIZ UDゴシック" panose="020B0400000000000000" pitchFamily="49" charset="-128"/>
                        <a:ea typeface="BIZ UDゴシック" panose="020B0400000000000000" pitchFamily="49" charset="-128"/>
                      </a:endParaRP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64042847"/>
                  </a:ext>
                </a:extLst>
              </a:tr>
              <a:tr h="269020">
                <a:tc>
                  <a:txBody>
                    <a:bodyPr/>
                    <a:lstStyle/>
                    <a:p>
                      <a:pPr algn="ctr"/>
                      <a:r>
                        <a:rPr kumimoji="1" lang="ja-JP" altLang="en-US" sz="1200" dirty="0">
                          <a:latin typeface="BIZ UDゴシック" panose="020B0400000000000000" pitchFamily="49" charset="-128"/>
                          <a:ea typeface="BIZ UDゴシック" panose="020B0400000000000000" pitchFamily="49" charset="-128"/>
                        </a:rPr>
                        <a:t>ランク</a:t>
                      </a:r>
                      <a:r>
                        <a:rPr kumimoji="1" lang="en-US" altLang="ja-JP" sz="1200" dirty="0">
                          <a:latin typeface="BIZ UDゴシック" panose="020B0400000000000000" pitchFamily="49" charset="-128"/>
                          <a:ea typeface="BIZ UDゴシック" panose="020B0400000000000000" pitchFamily="49" charset="-128"/>
                        </a:rPr>
                        <a:t>B</a:t>
                      </a:r>
                      <a:endParaRPr kumimoji="1" lang="ja-JP" altLang="en-US" sz="1200" dirty="0">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197</a:t>
                      </a:r>
                      <a:r>
                        <a:rPr kumimoji="1" lang="ja-JP" altLang="en-US" sz="1200" dirty="0">
                          <a:latin typeface="BIZ UDゴシック" panose="020B0400000000000000" pitchFamily="49" charset="-128"/>
                          <a:ea typeface="BIZ UDゴシック" panose="020B0400000000000000" pitchFamily="49" charset="-128"/>
                        </a:rPr>
                        <a:t>棟</a:t>
                      </a:r>
                      <a:endParaRPr kumimoji="1" lang="en-US" altLang="ja-JP" sz="1200" dirty="0">
                        <a:latin typeface="BIZ UDゴシック" panose="020B0400000000000000" pitchFamily="49" charset="-128"/>
                        <a:ea typeface="BIZ UDゴシック" panose="020B0400000000000000" pitchFamily="49" charset="-128"/>
                      </a:endParaRPr>
                    </a:p>
                  </a:txBody>
                  <a:tcPr marL="0" marR="0" marT="0" marB="0" anchor="ctr"/>
                </a:tc>
                <a:extLst>
                  <a:ext uri="{0D108BD9-81ED-4DB2-BD59-A6C34878D82A}">
                    <a16:rowId xmlns:a16="http://schemas.microsoft.com/office/drawing/2014/main" val="230115867"/>
                  </a:ext>
                </a:extLst>
              </a:tr>
              <a:tr h="287107">
                <a:tc>
                  <a:txBody>
                    <a:bodyPr/>
                    <a:lstStyle/>
                    <a:p>
                      <a:pPr algn="ctr"/>
                      <a:r>
                        <a:rPr kumimoji="1" lang="ja-JP" altLang="en-US" sz="1200" dirty="0">
                          <a:latin typeface="BIZ UDゴシック" panose="020B0400000000000000" pitchFamily="49" charset="-128"/>
                          <a:ea typeface="BIZ UDゴシック" panose="020B0400000000000000" pitchFamily="49" charset="-128"/>
                        </a:rPr>
                        <a:t>ランク</a:t>
                      </a:r>
                      <a:r>
                        <a:rPr kumimoji="1" lang="en-US" altLang="ja-JP" sz="1200" dirty="0">
                          <a:latin typeface="BIZ UDゴシック" panose="020B0400000000000000" pitchFamily="49" charset="-128"/>
                          <a:ea typeface="BIZ UDゴシック" panose="020B0400000000000000" pitchFamily="49" charset="-128"/>
                        </a:rPr>
                        <a:t>C</a:t>
                      </a:r>
                      <a:endParaRPr kumimoji="1" lang="ja-JP" altLang="en-US" sz="1200" dirty="0">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207</a:t>
                      </a:r>
                      <a:r>
                        <a:rPr kumimoji="1" lang="ja-JP" altLang="en-US" sz="1200" dirty="0">
                          <a:latin typeface="BIZ UDゴシック" panose="020B0400000000000000" pitchFamily="49" charset="-128"/>
                          <a:ea typeface="BIZ UDゴシック" panose="020B0400000000000000" pitchFamily="49" charset="-128"/>
                        </a:rPr>
                        <a:t>棟</a:t>
                      </a:r>
                    </a:p>
                  </a:txBody>
                  <a:tcPr marL="0" marR="0" marT="0" marB="0" anchor="ctr"/>
                </a:tc>
                <a:extLst>
                  <a:ext uri="{0D108BD9-81ED-4DB2-BD59-A6C34878D82A}">
                    <a16:rowId xmlns:a16="http://schemas.microsoft.com/office/drawing/2014/main" val="2002691016"/>
                  </a:ext>
                </a:extLst>
              </a:tr>
              <a:tr h="288145">
                <a:tc>
                  <a:txBody>
                    <a:bodyPr/>
                    <a:lstStyle/>
                    <a:p>
                      <a:pPr algn="ctr"/>
                      <a:r>
                        <a:rPr kumimoji="1" lang="ja-JP" altLang="en-US" sz="1200" dirty="0">
                          <a:latin typeface="BIZ UDゴシック" panose="020B0400000000000000" pitchFamily="49" charset="-128"/>
                          <a:ea typeface="BIZ UDゴシック" panose="020B0400000000000000" pitchFamily="49" charset="-128"/>
                        </a:rPr>
                        <a:t>ランク</a:t>
                      </a:r>
                      <a:r>
                        <a:rPr kumimoji="1" lang="en-US" altLang="ja-JP" sz="1200" dirty="0">
                          <a:latin typeface="BIZ UDゴシック" panose="020B0400000000000000" pitchFamily="49" charset="-128"/>
                          <a:ea typeface="BIZ UDゴシック" panose="020B0400000000000000" pitchFamily="49" charset="-128"/>
                        </a:rPr>
                        <a:t>D</a:t>
                      </a:r>
                      <a:endParaRPr kumimoji="1" lang="ja-JP" altLang="en-US" sz="1200" dirty="0">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65</a:t>
                      </a:r>
                      <a:r>
                        <a:rPr kumimoji="1" lang="ja-JP" altLang="en-US" sz="1200" dirty="0">
                          <a:latin typeface="BIZ UDゴシック" panose="020B0400000000000000" pitchFamily="49" charset="-128"/>
                          <a:ea typeface="BIZ UDゴシック" panose="020B0400000000000000" pitchFamily="49" charset="-128"/>
                        </a:rPr>
                        <a:t>棟</a:t>
                      </a:r>
                    </a:p>
                  </a:txBody>
                  <a:tcPr marL="0" marR="0" marT="0" marB="0" anchor="ctr"/>
                </a:tc>
                <a:extLst>
                  <a:ext uri="{0D108BD9-81ED-4DB2-BD59-A6C34878D82A}">
                    <a16:rowId xmlns:a16="http://schemas.microsoft.com/office/drawing/2014/main" val="2492402366"/>
                  </a:ext>
                </a:extLst>
              </a:tr>
            </a:tbl>
          </a:graphicData>
        </a:graphic>
      </p:graphicFrame>
      <p:sp>
        <p:nvSpPr>
          <p:cNvPr id="3" name="テキスト ボックス 2">
            <a:extLst>
              <a:ext uri="{FF2B5EF4-FFF2-40B4-BE49-F238E27FC236}">
                <a16:creationId xmlns:a16="http://schemas.microsoft.com/office/drawing/2014/main" id="{7F11AD98-24C8-DF7E-7FD7-246A34866457}"/>
              </a:ext>
            </a:extLst>
          </p:cNvPr>
          <p:cNvSpPr txBox="1"/>
          <p:nvPr/>
        </p:nvSpPr>
        <p:spPr>
          <a:xfrm>
            <a:off x="767408" y="6046310"/>
            <a:ext cx="5478461" cy="384439"/>
          </a:xfrm>
          <a:prstGeom prst="rect">
            <a:avLst/>
          </a:prstGeom>
          <a:noFill/>
        </p:spPr>
        <p:txBody>
          <a:bodyPr wrap="square" lIns="0" tIns="0" rIns="0" bIns="0" rtlCol="0" anchor="ctr" anchorCtr="0">
            <a:noAutofit/>
          </a:bodyPr>
          <a:lstStyle/>
          <a:p>
            <a:r>
              <a:rPr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空き家の管理状況に応じてランク付けをしており、</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管理状態が最も良好なものからランク</a:t>
            </a:r>
            <a:r>
              <a:rPr lang="en-US" altLang="ja-JP" sz="1200" dirty="0">
                <a:latin typeface="BIZ UDゴシック" panose="020B0400000000000000" pitchFamily="49" charset="-128"/>
                <a:ea typeface="BIZ UDゴシック" panose="020B0400000000000000" pitchFamily="49" charset="-128"/>
              </a:rPr>
              <a:t>A</a:t>
            </a:r>
            <a:r>
              <a:rPr lang="ja-JP" altLang="en-US" sz="1200" dirty="0">
                <a:latin typeface="BIZ UDゴシック" panose="020B0400000000000000" pitchFamily="49" charset="-128"/>
                <a:ea typeface="BIZ UDゴシック" panose="020B0400000000000000" pitchFamily="49" charset="-128"/>
              </a:rPr>
              <a:t>～ランク</a:t>
            </a:r>
            <a:r>
              <a:rPr lang="en-US" altLang="ja-JP" sz="1200" dirty="0">
                <a:latin typeface="BIZ UDゴシック" panose="020B0400000000000000" pitchFamily="49" charset="-128"/>
                <a:ea typeface="BIZ UDゴシック" panose="020B0400000000000000" pitchFamily="49" charset="-128"/>
              </a:rPr>
              <a:t>D</a:t>
            </a:r>
            <a:r>
              <a:rPr lang="ja-JP" altLang="en-US" sz="1200" dirty="0">
                <a:latin typeface="BIZ UDゴシック" panose="020B0400000000000000" pitchFamily="49" charset="-128"/>
                <a:ea typeface="BIZ UDゴシック" panose="020B0400000000000000" pitchFamily="49" charset="-128"/>
              </a:rPr>
              <a:t>としている。</a:t>
            </a:r>
            <a:endParaRPr lang="en-US" altLang="ja-JP" sz="1200"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8A0759F2-D099-97AF-AB50-AEF86BEFA4BC}"/>
              </a:ext>
            </a:extLst>
          </p:cNvPr>
          <p:cNvSpPr txBox="1"/>
          <p:nvPr/>
        </p:nvSpPr>
        <p:spPr>
          <a:xfrm>
            <a:off x="4007768" y="5799398"/>
            <a:ext cx="1152128" cy="234991"/>
          </a:xfrm>
          <a:prstGeom prst="rect">
            <a:avLst/>
          </a:prstGeom>
          <a:noFill/>
        </p:spPr>
        <p:txBody>
          <a:bodyPr wrap="square" lIns="0" tIns="0" rIns="0" bIns="0" rtlCol="0" anchor="ctr" anchorCtr="0">
            <a:noAutofit/>
          </a:bodyPr>
          <a:lstStyle/>
          <a:p>
            <a:pPr algn="r"/>
            <a:r>
              <a:rPr lang="ja-JP" altLang="en-US" sz="800" dirty="0">
                <a:latin typeface="BIZ UDゴシック" panose="020B0400000000000000" pitchFamily="49" charset="-128"/>
                <a:ea typeface="BIZ UDゴシック" panose="020B0400000000000000" pitchFamily="49" charset="-128"/>
              </a:rPr>
              <a:t>（出典）中野区資料</a:t>
            </a:r>
            <a:endParaRPr lang="en-US" altLang="ja-JP" sz="800" dirty="0">
              <a:latin typeface="BIZ UDゴシック" panose="020B0400000000000000" pitchFamily="49" charset="-128"/>
              <a:ea typeface="BIZ UDゴシック" panose="020B0400000000000000" pitchFamily="49" charset="-128"/>
            </a:endParaRPr>
          </a:p>
        </p:txBody>
      </p:sp>
      <p:sp>
        <p:nvSpPr>
          <p:cNvPr id="8" name="スライド番号プレースホルダー 8">
            <a:extLst>
              <a:ext uri="{FF2B5EF4-FFF2-40B4-BE49-F238E27FC236}">
                <a16:creationId xmlns:a16="http://schemas.microsoft.com/office/drawing/2014/main" id="{16434A62-BE51-50F3-AA59-36BC7D71BA6D}"/>
              </a:ext>
            </a:extLst>
          </p:cNvPr>
          <p:cNvSpPr>
            <a:spLocks noGrp="1"/>
          </p:cNvSpPr>
          <p:nvPr>
            <p:ph type="sldNum" sz="quarter" idx="12"/>
          </p:nvPr>
        </p:nvSpPr>
        <p:spPr>
          <a:xfrm>
            <a:off x="9192344" y="6356351"/>
            <a:ext cx="2844800" cy="365125"/>
          </a:xfrm>
        </p:spPr>
        <p:txBody>
          <a:bodyPr/>
          <a:lstStyle/>
          <a:p>
            <a:fld id="{C189007B-D344-4E0A-9166-E329FF2D2DA3}" type="slidenum">
              <a:rPr kumimoji="1" lang="ja-JP" altLang="en-US" smtClean="0">
                <a:solidFill>
                  <a:schemeClr val="tx1"/>
                </a:solidFill>
                <a:latin typeface="BIZ UDゴシック" panose="020B0400000000000000" pitchFamily="49" charset="-128"/>
                <a:ea typeface="BIZ UDゴシック" panose="020B0400000000000000" pitchFamily="49" charset="-128"/>
              </a:rPr>
              <a:t>11</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2401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4326" y="315333"/>
            <a:ext cx="10590226" cy="521379"/>
          </a:xfrm>
        </p:spPr>
        <p:txBody>
          <a:bodyPr vert="horz" lIns="0" tIns="0" rIns="0" bIns="0" rtlCol="0" anchor="b" anchorCtr="0">
            <a:noAutofit/>
          </a:bodyPr>
          <a:lstStyle/>
          <a:p>
            <a:pPr algn="l"/>
            <a:r>
              <a:rPr lang="ja-JP" altLang="en-US" sz="2800">
                <a:latin typeface="BIZ UDゴシック" panose="020B0400000000000000" pitchFamily="49" charset="-128"/>
                <a:ea typeface="BIZ UDゴシック" panose="020B0400000000000000" pitchFamily="49" charset="-128"/>
              </a:rPr>
              <a:t>「物品の蓄積等による不良な生活環境の解消」への対策</a:t>
            </a:r>
          </a:p>
        </p:txBody>
      </p:sp>
      <p:cxnSp>
        <p:nvCxnSpPr>
          <p:cNvPr id="4" name="直線コネクタ 3"/>
          <p:cNvCxnSpPr>
            <a:cxnSpLocks/>
          </p:cNvCxnSpPr>
          <p:nvPr/>
        </p:nvCxnSpPr>
        <p:spPr>
          <a:xfrm>
            <a:off x="474326" y="860402"/>
            <a:ext cx="105902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8A5C14C-062F-6B25-5D58-AEB20C1CF207}"/>
              </a:ext>
            </a:extLst>
          </p:cNvPr>
          <p:cNvSpPr txBox="1"/>
          <p:nvPr/>
        </p:nvSpPr>
        <p:spPr>
          <a:xfrm>
            <a:off x="569884" y="1026260"/>
            <a:ext cx="10945216" cy="2834787"/>
          </a:xfrm>
          <a:prstGeom prst="rect">
            <a:avLst/>
          </a:prstGeom>
          <a:noFill/>
        </p:spPr>
        <p:txBody>
          <a:bodyPr wrap="square" lIns="0" tIns="0" rIns="0" bIns="0" rtlCol="0" anchor="t">
            <a:noAutofit/>
          </a:bodyPr>
          <a:lstStyle/>
          <a:p>
            <a:pPr marR="88265" algn="just">
              <a:lnSpc>
                <a:spcPct val="107000"/>
              </a:lnSpc>
            </a:pPr>
            <a:r>
              <a:rPr lang="ja-JP" altLang="en-US" sz="1600" dirty="0">
                <a:latin typeface="BIZ UDゴシック" panose="020B0400000000000000" pitchFamily="49" charset="-128"/>
                <a:ea typeface="BIZ UDゴシック"/>
              </a:rPr>
              <a:t>　私有地等における物品の蓄積等によって、周辺の生活環境に支障が生じている場合があります。区は、「中野区物品の蓄積等による不良な生活環境の解消に関する条例」を平成</a:t>
            </a:r>
            <a:r>
              <a:rPr lang="en-US" altLang="ja-JP" sz="1600" dirty="0">
                <a:latin typeface="BIZ UDゴシック" panose="020B0400000000000000" pitchFamily="49" charset="-128"/>
                <a:ea typeface="BIZ UDゴシック"/>
              </a:rPr>
              <a:t>29</a:t>
            </a:r>
            <a:r>
              <a:rPr lang="ja-JP" altLang="en-US" sz="1600" dirty="0">
                <a:latin typeface="BIZ UDゴシック" panose="020B0400000000000000" pitchFamily="49" charset="-128"/>
                <a:ea typeface="BIZ UDゴシック"/>
              </a:rPr>
              <a:t>年</a:t>
            </a:r>
            <a:r>
              <a:rPr lang="en-US" altLang="ja-JP" sz="1600" dirty="0">
                <a:latin typeface="BIZ UDゴシック" panose="020B0400000000000000" pitchFamily="49" charset="-128"/>
                <a:ea typeface="BIZ UDゴシック"/>
              </a:rPr>
              <a:t>6</a:t>
            </a:r>
            <a:r>
              <a:rPr lang="ja-JP" altLang="en-US" sz="1600" dirty="0">
                <a:latin typeface="BIZ UDゴシック" panose="020B0400000000000000" pitchFamily="49" charset="-128"/>
                <a:ea typeface="BIZ UDゴシック"/>
              </a:rPr>
              <a:t>月</a:t>
            </a:r>
            <a:r>
              <a:rPr lang="en-US" altLang="ja-JP" sz="1600" dirty="0">
                <a:latin typeface="BIZ UDゴシック" panose="020B0400000000000000" pitchFamily="49" charset="-128"/>
                <a:ea typeface="BIZ UDゴシック"/>
              </a:rPr>
              <a:t>21</a:t>
            </a:r>
            <a:r>
              <a:rPr lang="ja-JP" altLang="en-US" sz="1600" dirty="0">
                <a:latin typeface="BIZ UDゴシック" panose="020B0400000000000000" pitchFamily="49" charset="-128"/>
                <a:ea typeface="BIZ UDゴシック"/>
              </a:rPr>
              <a:t>日に施行し、環境改善に取り組んでいます。</a:t>
            </a:r>
          </a:p>
          <a:p>
            <a:pPr marR="88265" algn="just">
              <a:lnSpc>
                <a:spcPct val="107000"/>
              </a:lnSpc>
            </a:pPr>
            <a:r>
              <a:rPr lang="ja-JP" altLang="en-US" sz="1600" dirty="0">
                <a:latin typeface="BIZ UDゴシック" panose="020B0400000000000000" pitchFamily="49" charset="-128"/>
                <a:ea typeface="BIZ UDゴシック"/>
              </a:rPr>
              <a:t>　この条例は、次の状況等を対象としています。</a:t>
            </a:r>
          </a:p>
          <a:p>
            <a:pPr marR="88265" algn="just">
              <a:lnSpc>
                <a:spcPct val="107000"/>
              </a:lnSpc>
            </a:pPr>
            <a:r>
              <a:rPr lang="ja-JP" altLang="en-US" sz="1600" dirty="0">
                <a:latin typeface="BIZ UDゴシック" panose="020B0400000000000000" pitchFamily="49" charset="-128"/>
                <a:ea typeface="BIZ UDゴシック" panose="020B0400000000000000" pitchFamily="49" charset="-128"/>
              </a:rPr>
              <a:t>　①　私有地などでの物品の蓄積もしくは放置</a:t>
            </a:r>
          </a:p>
          <a:p>
            <a:pPr marR="88265" algn="just">
              <a:lnSpc>
                <a:spcPct val="107000"/>
              </a:lnSpc>
            </a:pPr>
            <a:r>
              <a:rPr lang="ja-JP" altLang="en-US" sz="1600" dirty="0">
                <a:latin typeface="BIZ UDゴシック" panose="020B0400000000000000" pitchFamily="49" charset="-128"/>
                <a:ea typeface="BIZ UDゴシック" panose="020B0400000000000000" pitchFamily="49" charset="-128"/>
              </a:rPr>
              <a:t>　②　立木等の植栽の繁茂</a:t>
            </a:r>
          </a:p>
          <a:p>
            <a:pPr marR="88265" algn="just">
              <a:lnSpc>
                <a:spcPct val="107000"/>
              </a:lnSpc>
            </a:pPr>
            <a:r>
              <a:rPr lang="ja-JP" altLang="en-US" sz="1600" dirty="0">
                <a:latin typeface="BIZ UDゴシック" panose="020B0400000000000000" pitchFamily="49" charset="-128"/>
                <a:ea typeface="BIZ UDゴシック" panose="020B0400000000000000" pitchFamily="49" charset="-128"/>
              </a:rPr>
              <a:t>　③　建築物以外の工作物の放置</a:t>
            </a:r>
          </a:p>
          <a:p>
            <a:pPr marR="88265" algn="just">
              <a:lnSpc>
                <a:spcPct val="107000"/>
              </a:lnSpc>
            </a:pPr>
            <a:r>
              <a:rPr lang="ja-JP" altLang="en-US" sz="1600" dirty="0">
                <a:latin typeface="BIZ UDゴシック" panose="020B0400000000000000" pitchFamily="49" charset="-128"/>
                <a:ea typeface="BIZ UDゴシック"/>
              </a:rPr>
              <a:t>　④　動物への衛生的上問題のある給餌</a:t>
            </a:r>
          </a:p>
          <a:p>
            <a:pPr marR="88265" algn="just">
              <a:lnSpc>
                <a:spcPct val="107000"/>
              </a:lnSpc>
            </a:pPr>
            <a:r>
              <a:rPr lang="ja-JP" altLang="en-US" sz="1600" dirty="0">
                <a:latin typeface="BIZ UDゴシック" panose="020B0400000000000000" pitchFamily="49" charset="-128"/>
                <a:ea typeface="BIZ UDゴシック"/>
              </a:rPr>
              <a:t>　</a:t>
            </a:r>
            <a:endParaRPr lang="en-US" altLang="ja-JP" sz="1600" dirty="0">
              <a:latin typeface="BIZ UDゴシック" panose="020B0400000000000000" pitchFamily="49" charset="-128"/>
              <a:ea typeface="BIZ UDゴシック"/>
            </a:endParaRPr>
          </a:p>
          <a:p>
            <a:pPr marR="88265" algn="just">
              <a:lnSpc>
                <a:spcPct val="107000"/>
              </a:lnSpc>
            </a:pPr>
            <a:endParaRPr lang="en-US" altLang="ja-JP" sz="700" dirty="0">
              <a:latin typeface="BIZ UDゴシック" panose="020B0400000000000000" pitchFamily="49" charset="-128"/>
              <a:ea typeface="BIZ UDゴシック" panose="020B0400000000000000" pitchFamily="49" charset="-128"/>
            </a:endParaRPr>
          </a:p>
          <a:p>
            <a:pPr marR="88265" algn="just">
              <a:lnSpc>
                <a:spcPct val="107000"/>
              </a:lnSpc>
            </a:pPr>
            <a:r>
              <a:rPr lang="ja-JP" altLang="en-US" sz="1400" dirty="0">
                <a:latin typeface="BIZ UDゴシック" panose="020B0400000000000000" pitchFamily="49" charset="-128"/>
                <a:ea typeface="BIZ UDゴシック"/>
              </a:rPr>
              <a:t>　</a:t>
            </a:r>
            <a:r>
              <a:rPr lang="en-US" altLang="ja-JP" sz="1400" dirty="0">
                <a:latin typeface="BIZ UDゴシック" panose="020B0400000000000000" pitchFamily="49" charset="-128"/>
                <a:ea typeface="BIZ UDゴシック"/>
              </a:rPr>
              <a:t>※</a:t>
            </a:r>
            <a:r>
              <a:rPr lang="ja-JP" altLang="en-US" sz="1400" dirty="0">
                <a:latin typeface="BIZ UDゴシック" panose="020B0400000000000000" pitchFamily="49" charset="-128"/>
                <a:ea typeface="BIZ UDゴシック"/>
              </a:rPr>
              <a:t>特別区における同様の条例の制定状況（荒川区、足立区、新宿区、豊島区、品川区、世田谷区、練馬区）</a:t>
            </a:r>
          </a:p>
        </p:txBody>
      </p:sp>
      <p:pic>
        <p:nvPicPr>
          <p:cNvPr id="7" name="図 6">
            <a:extLst>
              <a:ext uri="{FF2B5EF4-FFF2-40B4-BE49-F238E27FC236}">
                <a16:creationId xmlns:a16="http://schemas.microsoft.com/office/drawing/2014/main" id="{4B5CAFC2-1B81-F8B1-B2E8-805C4C27A88D}"/>
              </a:ext>
            </a:extLst>
          </p:cNvPr>
          <p:cNvPicPr>
            <a:picLocks noChangeAspect="1"/>
          </p:cNvPicPr>
          <p:nvPr/>
        </p:nvPicPr>
        <p:blipFill rotWithShape="1">
          <a:blip r:embed="rId2"/>
          <a:srcRect t="1429" r="3016"/>
          <a:stretch/>
        </p:blipFill>
        <p:spPr>
          <a:xfrm>
            <a:off x="2295551" y="5120997"/>
            <a:ext cx="6947776" cy="1417916"/>
          </a:xfrm>
          <a:prstGeom prst="rect">
            <a:avLst/>
          </a:prstGeom>
        </p:spPr>
      </p:pic>
      <p:sp>
        <p:nvSpPr>
          <p:cNvPr id="6" name="スライド番号プレースホルダー 8">
            <a:extLst>
              <a:ext uri="{FF2B5EF4-FFF2-40B4-BE49-F238E27FC236}">
                <a16:creationId xmlns:a16="http://schemas.microsoft.com/office/drawing/2014/main" id="{F01F34C2-BA82-DDD2-8258-5D57F65D283A}"/>
              </a:ext>
            </a:extLst>
          </p:cNvPr>
          <p:cNvSpPr>
            <a:spLocks noGrp="1"/>
          </p:cNvSpPr>
          <p:nvPr>
            <p:ph type="sldNum" sz="quarter" idx="12"/>
          </p:nvPr>
        </p:nvSpPr>
        <p:spPr>
          <a:xfrm>
            <a:off x="9192344" y="6356351"/>
            <a:ext cx="2844800" cy="365125"/>
          </a:xfrm>
        </p:spPr>
        <p:txBody>
          <a:bodyPr/>
          <a:lstStyle/>
          <a:p>
            <a:fld id="{C189007B-D344-4E0A-9166-E329FF2D2DA3}" type="slidenum">
              <a:rPr kumimoji="1" lang="ja-JP" altLang="en-US" smtClean="0">
                <a:solidFill>
                  <a:schemeClr val="tx1"/>
                </a:solidFill>
                <a:latin typeface="BIZ UDゴシック" panose="020B0400000000000000" pitchFamily="49" charset="-128"/>
                <a:ea typeface="BIZ UDゴシック" panose="020B0400000000000000" pitchFamily="49" charset="-128"/>
              </a:rPr>
              <a:t>12</a:t>
            </a:fld>
            <a:endParaRPr kumimoji="1" lang="ja-JP" altLang="en-US">
              <a:solidFill>
                <a:schemeClr val="tx1"/>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3ACF5596-16B0-188C-4D17-40F23436EE29}"/>
              </a:ext>
            </a:extLst>
          </p:cNvPr>
          <p:cNvSpPr txBox="1"/>
          <p:nvPr/>
        </p:nvSpPr>
        <p:spPr>
          <a:xfrm>
            <a:off x="569884" y="3933056"/>
            <a:ext cx="10945216" cy="899050"/>
          </a:xfrm>
          <a:prstGeom prst="rect">
            <a:avLst/>
          </a:prstGeom>
          <a:noFill/>
        </p:spPr>
        <p:txBody>
          <a:bodyPr wrap="square" lIns="0" tIns="0" rIns="0" bIns="0" rtlCol="0" anchor="t">
            <a:noAutofit/>
          </a:bodyPr>
          <a:lstStyle/>
          <a:p>
            <a:pPr marR="88265" algn="just">
              <a:lnSpc>
                <a:spcPct val="107000"/>
              </a:lnSpc>
            </a:pPr>
            <a:r>
              <a:rPr lang="ja-JP" altLang="en-US" sz="1600" dirty="0">
                <a:latin typeface="BIZ UDゴシック" panose="020B0400000000000000" pitchFamily="49" charset="-128"/>
                <a:ea typeface="BIZ UDゴシック"/>
              </a:rPr>
              <a:t>　</a:t>
            </a:r>
            <a:r>
              <a:rPr lang="ja-JP" altLang="en-US" sz="1600" dirty="0">
                <a:ea typeface="BIZ UDゴシック"/>
              </a:rPr>
              <a:t>長期にわ</a:t>
            </a:r>
            <a:r>
              <a:rPr lang="ja-JP" altLang="en-US" sz="1600" dirty="0">
                <a:latin typeface="Meiryo UI"/>
                <a:ea typeface="BIZ UDゴシック"/>
              </a:rPr>
              <a:t>たって解決が図られていない事案</a:t>
            </a:r>
            <a:r>
              <a:rPr lang="ja-JP" altLang="en-US" sz="1600" dirty="0">
                <a:ea typeface="BIZ UDゴシック"/>
              </a:rPr>
              <a:t>の中には、根本的な問題の解決に</a:t>
            </a:r>
            <a:r>
              <a:rPr lang="ja-JP" altLang="en-US" sz="1600" dirty="0">
                <a:latin typeface="BIZ UDゴシック" panose="020B0400000000000000" pitchFamily="49" charset="-128"/>
                <a:ea typeface="BIZ UDゴシック"/>
              </a:rPr>
              <a:t>向けて</a:t>
            </a:r>
            <a:r>
              <a:rPr lang="ja-JP" altLang="en-US" sz="1600" dirty="0">
                <a:ea typeface="BIZ UDゴシック"/>
              </a:rPr>
              <a:t>多角的なアプローチ</a:t>
            </a:r>
            <a:r>
              <a:rPr lang="ja-JP" altLang="en-US" sz="1600" dirty="0">
                <a:latin typeface="Meiryo UI"/>
                <a:ea typeface="BIZ UDゴシック"/>
              </a:rPr>
              <a:t>を通じて</a:t>
            </a:r>
            <a:r>
              <a:rPr lang="ja-JP" altLang="en-US" sz="1600" dirty="0">
                <a:ea typeface="BIZ UDゴシック"/>
              </a:rPr>
              <a:t>生活環境の改善</a:t>
            </a:r>
            <a:r>
              <a:rPr lang="ja-JP" altLang="en-US" sz="1600" dirty="0">
                <a:latin typeface="BIZ UDゴシック" panose="020B0400000000000000" pitchFamily="49" charset="-128"/>
                <a:ea typeface="BIZ UDゴシック"/>
              </a:rPr>
              <a:t>につなげていくことも必要となってきます。</a:t>
            </a:r>
            <a:endParaRPr lang="ja-JP" sz="1200" dirty="0">
              <a:solidFill>
                <a:srgbClr val="111111"/>
              </a:solidFill>
              <a:latin typeface="Meiryo UI"/>
              <a:ea typeface="Meiryo UI"/>
            </a:endParaRPr>
          </a:p>
        </p:txBody>
      </p:sp>
    </p:spTree>
    <p:extLst>
      <p:ext uri="{BB962C8B-B14F-4D97-AF65-F5344CB8AC3E}">
        <p14:creationId xmlns:p14="http://schemas.microsoft.com/office/powerpoint/2010/main" val="755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4326" y="404664"/>
            <a:ext cx="8280000" cy="432000"/>
          </a:xfrm>
        </p:spPr>
        <p:txBody>
          <a:bodyPr vert="horz" lIns="0" tIns="0" rIns="0" bIns="0" rtlCol="0" anchor="b" anchorCtr="0">
            <a:normAutofit/>
          </a:bodyPr>
          <a:lstStyle/>
          <a:p>
            <a:pPr algn="l"/>
            <a:r>
              <a:rPr lang="ja-JP" altLang="en-US" sz="2800" dirty="0">
                <a:latin typeface="BIZ UDゴシック" panose="020B0400000000000000" pitchFamily="49" charset="-128"/>
                <a:ea typeface="BIZ UDゴシック" panose="020B0400000000000000" pitchFamily="49" charset="-128"/>
              </a:rPr>
              <a:t>アライグマ・ハクビシンの被害対策</a:t>
            </a:r>
          </a:p>
        </p:txBody>
      </p:sp>
      <p:cxnSp>
        <p:nvCxnSpPr>
          <p:cNvPr id="4" name="直線コネクタ 3"/>
          <p:cNvCxnSpPr>
            <a:cxnSpLocks/>
          </p:cNvCxnSpPr>
          <p:nvPr/>
        </p:nvCxnSpPr>
        <p:spPr>
          <a:xfrm>
            <a:off x="474326" y="860402"/>
            <a:ext cx="105902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74326" y="596065"/>
            <a:ext cx="10590226" cy="1048663"/>
          </a:xfrm>
          <a:prstGeom prst="rect">
            <a:avLst/>
          </a:prstGeom>
          <a:noFill/>
        </p:spPr>
        <p:txBody>
          <a:bodyPr wrap="square" lIns="0" tIns="0" rIns="0" bIns="0" rtlCol="0">
            <a:noAutofit/>
          </a:bodyPr>
          <a:lstStyle/>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安全な生活環境を確保する必要性から、アライグマ・ハクビシンによる家屋侵入や糞尿による被害等に対し「東京都アライグマ・ハクビシン防除実施計画」に基づき、箱わな設置方式による駆除事業を平成</a:t>
            </a:r>
            <a:r>
              <a:rPr lang="en-US" altLang="ja-JP" sz="1600" dirty="0">
                <a:latin typeface="BIZ UDゴシック" panose="020B0400000000000000" pitchFamily="49" charset="-128"/>
                <a:ea typeface="BIZ UDゴシック" panose="020B0400000000000000" pitchFamily="49" charset="-128"/>
              </a:rPr>
              <a:t>27</a:t>
            </a:r>
            <a:r>
              <a:rPr lang="ja-JP" altLang="en-US" sz="1600" dirty="0">
                <a:latin typeface="BIZ UDゴシック" panose="020B0400000000000000" pitchFamily="49" charset="-128"/>
                <a:ea typeface="BIZ UDゴシック" panose="020B0400000000000000" pitchFamily="49" charset="-128"/>
              </a:rPr>
              <a:t>年度から行っています。</a:t>
            </a:r>
          </a:p>
        </p:txBody>
      </p:sp>
      <p:sp>
        <p:nvSpPr>
          <p:cNvPr id="24" name="テキスト ボックス 23">
            <a:extLst>
              <a:ext uri="{FF2B5EF4-FFF2-40B4-BE49-F238E27FC236}">
                <a16:creationId xmlns:a16="http://schemas.microsoft.com/office/drawing/2014/main" id="{B63340B6-36F0-72CE-534A-F560D7728CF4}"/>
              </a:ext>
            </a:extLst>
          </p:cNvPr>
          <p:cNvSpPr txBox="1"/>
          <p:nvPr/>
        </p:nvSpPr>
        <p:spPr>
          <a:xfrm>
            <a:off x="4511824" y="6414853"/>
            <a:ext cx="4432898" cy="234991"/>
          </a:xfrm>
          <a:prstGeom prst="rect">
            <a:avLst/>
          </a:prstGeom>
          <a:noFill/>
        </p:spPr>
        <p:txBody>
          <a:bodyPr wrap="square" lIns="0" tIns="0" rIns="0" bIns="0" rtlCol="0" anchor="ctr" anchorCtr="0">
            <a:noAutofit/>
          </a:bodyPr>
          <a:lstStyle/>
          <a:p>
            <a:pPr algn="r"/>
            <a:r>
              <a:rPr lang="ja-JP" altLang="en-US" sz="800" dirty="0">
                <a:latin typeface="BIZ UDゴシック" panose="020B0400000000000000" pitchFamily="49" charset="-128"/>
                <a:ea typeface="BIZ UDゴシック" panose="020B0400000000000000" pitchFamily="49" charset="-128"/>
              </a:rPr>
              <a:t>（出典：東京都環境局）</a:t>
            </a:r>
            <a:endParaRPr lang="en-US" altLang="ja-JP" sz="800"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28BE707D-38DD-C15E-6EC3-94C2E174839E}"/>
              </a:ext>
            </a:extLst>
          </p:cNvPr>
          <p:cNvSpPr txBox="1"/>
          <p:nvPr/>
        </p:nvSpPr>
        <p:spPr>
          <a:xfrm>
            <a:off x="1663102" y="1736807"/>
            <a:ext cx="4432898" cy="282536"/>
          </a:xfrm>
          <a:prstGeom prst="rect">
            <a:avLst/>
          </a:prstGeom>
          <a:noFill/>
        </p:spPr>
        <p:txBody>
          <a:bodyPr wrap="square" lIns="0" tIns="0" rIns="0" bIns="0" rtlCol="0" anchor="ctr" anchorCtr="0">
            <a:noAutofit/>
          </a:bodyPr>
          <a:lstStyle/>
          <a:p>
            <a:r>
              <a:rPr lang="ja-JP" altLang="en-US" sz="1200" dirty="0">
                <a:latin typeface="BIZ UDゴシック" panose="020B0400000000000000" pitchFamily="49" charset="-128"/>
                <a:ea typeface="BIZ UDゴシック" panose="020B0400000000000000" pitchFamily="49" charset="-128"/>
              </a:rPr>
              <a:t>中野区の実績</a:t>
            </a:r>
            <a:endParaRPr lang="en-US" altLang="ja-JP" sz="1200" dirty="0">
              <a:latin typeface="BIZ UDゴシック" panose="020B0400000000000000" pitchFamily="49" charset="-128"/>
              <a:ea typeface="BIZ UDゴシック" panose="020B0400000000000000" pitchFamily="49" charset="-128"/>
            </a:endParaRPr>
          </a:p>
        </p:txBody>
      </p:sp>
      <p:graphicFrame>
        <p:nvGraphicFramePr>
          <p:cNvPr id="3" name="表 2">
            <a:extLst>
              <a:ext uri="{FF2B5EF4-FFF2-40B4-BE49-F238E27FC236}">
                <a16:creationId xmlns:a16="http://schemas.microsoft.com/office/drawing/2014/main" id="{ED0395BB-38FF-C43B-1DEE-7E5B28675BD3}"/>
              </a:ext>
            </a:extLst>
          </p:cNvPr>
          <p:cNvGraphicFramePr>
            <a:graphicFrameLocks noGrp="1"/>
          </p:cNvGraphicFramePr>
          <p:nvPr/>
        </p:nvGraphicFramePr>
        <p:xfrm>
          <a:off x="1645205" y="2029483"/>
          <a:ext cx="8128000" cy="1107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628344178"/>
                    </a:ext>
                  </a:extLst>
                </a:gridCol>
                <a:gridCol w="2032000">
                  <a:extLst>
                    <a:ext uri="{9D8B030D-6E8A-4147-A177-3AD203B41FA5}">
                      <a16:colId xmlns:a16="http://schemas.microsoft.com/office/drawing/2014/main" val="860945981"/>
                    </a:ext>
                  </a:extLst>
                </a:gridCol>
                <a:gridCol w="2032000">
                  <a:extLst>
                    <a:ext uri="{9D8B030D-6E8A-4147-A177-3AD203B41FA5}">
                      <a16:colId xmlns:a16="http://schemas.microsoft.com/office/drawing/2014/main" val="962658518"/>
                    </a:ext>
                  </a:extLst>
                </a:gridCol>
                <a:gridCol w="2032000">
                  <a:extLst>
                    <a:ext uri="{9D8B030D-6E8A-4147-A177-3AD203B41FA5}">
                      <a16:colId xmlns:a16="http://schemas.microsoft.com/office/drawing/2014/main" val="2130888291"/>
                    </a:ext>
                  </a:extLst>
                </a:gridCol>
              </a:tblGrid>
              <a:tr h="299597">
                <a:tc>
                  <a:txBody>
                    <a:bodyPr/>
                    <a:lstStyle/>
                    <a:p>
                      <a:endParaRPr kumimoji="1" lang="ja-JP" altLang="en-US" dirty="0">
                        <a:latin typeface="BIZ UDゴシック" panose="020B0400000000000000" pitchFamily="49" charset="-128"/>
                        <a:ea typeface="BIZ UDゴシック" panose="020B0400000000000000" pitchFamily="49" charset="-128"/>
                      </a:endParaRPr>
                    </a:p>
                  </a:txBody>
                  <a:tcPr/>
                </a:tc>
                <a:tc>
                  <a:txBody>
                    <a:bodyPr/>
                    <a:lstStyle/>
                    <a:p>
                      <a:pPr algn="ctr"/>
                      <a:r>
                        <a:rPr kumimoji="1" lang="en-US" altLang="ja-JP" dirty="0">
                          <a:latin typeface="BIZ UDゴシック" panose="020B0400000000000000" pitchFamily="49" charset="-128"/>
                          <a:ea typeface="BIZ UDゴシック" panose="020B0400000000000000" pitchFamily="49" charset="-128"/>
                        </a:rPr>
                        <a:t>2021</a:t>
                      </a:r>
                      <a:r>
                        <a:rPr kumimoji="1" lang="ja-JP" altLang="en-US" dirty="0">
                          <a:latin typeface="BIZ UDゴシック" panose="020B0400000000000000" pitchFamily="49" charset="-128"/>
                          <a:ea typeface="BIZ UDゴシック" panose="020B0400000000000000" pitchFamily="49" charset="-128"/>
                        </a:rPr>
                        <a:t>年度</a:t>
                      </a:r>
                    </a:p>
                  </a:txBody>
                  <a:tcPr/>
                </a:tc>
                <a:tc>
                  <a:txBody>
                    <a:bodyPr/>
                    <a:lstStyle/>
                    <a:p>
                      <a:pPr algn="ctr"/>
                      <a:r>
                        <a:rPr kumimoji="1" lang="en-US" altLang="ja-JP" dirty="0">
                          <a:latin typeface="BIZ UDゴシック" panose="020B0400000000000000" pitchFamily="49" charset="-128"/>
                          <a:ea typeface="BIZ UDゴシック" panose="020B0400000000000000" pitchFamily="49" charset="-128"/>
                        </a:rPr>
                        <a:t>2022</a:t>
                      </a:r>
                      <a:r>
                        <a:rPr kumimoji="1" lang="ja-JP" altLang="en-US" dirty="0">
                          <a:latin typeface="BIZ UDゴシック" panose="020B0400000000000000" pitchFamily="49" charset="-128"/>
                          <a:ea typeface="BIZ UDゴシック" panose="020B0400000000000000" pitchFamily="49" charset="-128"/>
                        </a:rPr>
                        <a:t>年度</a:t>
                      </a:r>
                    </a:p>
                  </a:txBody>
                  <a:tcPr/>
                </a:tc>
                <a:tc>
                  <a:txBody>
                    <a:bodyPr/>
                    <a:lstStyle/>
                    <a:p>
                      <a:pPr algn="ctr"/>
                      <a:r>
                        <a:rPr kumimoji="1" lang="en-US" altLang="ja-JP" dirty="0">
                          <a:latin typeface="BIZ UDゴシック" panose="020B0400000000000000" pitchFamily="49" charset="-128"/>
                          <a:ea typeface="BIZ UDゴシック" panose="020B0400000000000000" pitchFamily="49" charset="-128"/>
                        </a:rPr>
                        <a:t>2023</a:t>
                      </a:r>
                      <a:r>
                        <a:rPr kumimoji="1" lang="ja-JP" altLang="en-US" dirty="0">
                          <a:latin typeface="BIZ UDゴシック" panose="020B0400000000000000" pitchFamily="49" charset="-128"/>
                          <a:ea typeface="BIZ UDゴシック" panose="020B0400000000000000" pitchFamily="49" charset="-128"/>
                        </a:rPr>
                        <a:t>年度</a:t>
                      </a:r>
                    </a:p>
                  </a:txBody>
                  <a:tcPr/>
                </a:tc>
                <a:extLst>
                  <a:ext uri="{0D108BD9-81ED-4DB2-BD59-A6C34878D82A}">
                    <a16:rowId xmlns:a16="http://schemas.microsoft.com/office/drawing/2014/main" val="2698314607"/>
                  </a:ext>
                </a:extLst>
              </a:tr>
              <a:tr h="370840">
                <a:tc>
                  <a:txBody>
                    <a:bodyPr/>
                    <a:lstStyle/>
                    <a:p>
                      <a:pPr algn="ctr"/>
                      <a:r>
                        <a:rPr kumimoji="1" lang="ja-JP" altLang="en-US" dirty="0">
                          <a:latin typeface="BIZ UDゴシック" panose="020B0400000000000000" pitchFamily="49" charset="-128"/>
                          <a:ea typeface="BIZ UDゴシック" panose="020B0400000000000000" pitchFamily="49" charset="-128"/>
                        </a:rPr>
                        <a:t>箱わな設置回数</a:t>
                      </a:r>
                    </a:p>
                  </a:txBody>
                  <a:tcPr/>
                </a:tc>
                <a:tc>
                  <a:txBody>
                    <a:bodyPr/>
                    <a:lstStyle/>
                    <a:p>
                      <a:pPr algn="ctr"/>
                      <a:r>
                        <a:rPr kumimoji="1" lang="en-US" altLang="ja-JP" dirty="0">
                          <a:latin typeface="BIZ UDゴシック" panose="020B0400000000000000" pitchFamily="49" charset="-128"/>
                          <a:ea typeface="BIZ UDゴシック" panose="020B0400000000000000" pitchFamily="49" charset="-128"/>
                        </a:rPr>
                        <a:t>109</a:t>
                      </a:r>
                      <a:r>
                        <a:rPr kumimoji="1" lang="ja-JP" altLang="en-US" dirty="0">
                          <a:latin typeface="BIZ UDゴシック" panose="020B0400000000000000" pitchFamily="49" charset="-128"/>
                          <a:ea typeface="BIZ UDゴシック" panose="020B0400000000000000" pitchFamily="49" charset="-128"/>
                        </a:rPr>
                        <a:t>回</a:t>
                      </a:r>
                      <a:endParaRPr kumimoji="1" lang="en-US" altLang="ja-JP" dirty="0">
                        <a:latin typeface="BIZ UDゴシック" panose="020B0400000000000000" pitchFamily="49" charset="-128"/>
                        <a:ea typeface="BIZ UDゴシック" panose="020B0400000000000000" pitchFamily="49" charset="-128"/>
                      </a:endParaRPr>
                    </a:p>
                  </a:txBody>
                  <a:tcPr/>
                </a:tc>
                <a:tc>
                  <a:txBody>
                    <a:bodyPr/>
                    <a:lstStyle/>
                    <a:p>
                      <a:pPr algn="ctr"/>
                      <a:r>
                        <a:rPr kumimoji="1" lang="en-US" altLang="ja-JP" dirty="0">
                          <a:latin typeface="BIZ UDゴシック" panose="020B0400000000000000" pitchFamily="49" charset="-128"/>
                          <a:ea typeface="BIZ UDゴシック" panose="020B0400000000000000" pitchFamily="49" charset="-128"/>
                        </a:rPr>
                        <a:t>104</a:t>
                      </a:r>
                      <a:r>
                        <a:rPr kumimoji="1" lang="ja-JP" altLang="en-US" dirty="0">
                          <a:latin typeface="BIZ UDゴシック" panose="020B0400000000000000" pitchFamily="49" charset="-128"/>
                          <a:ea typeface="BIZ UDゴシック" panose="020B0400000000000000" pitchFamily="49" charset="-128"/>
                        </a:rPr>
                        <a:t>回</a:t>
                      </a:r>
                    </a:p>
                  </a:txBody>
                  <a:tcPr/>
                </a:tc>
                <a:tc>
                  <a:txBody>
                    <a:bodyPr/>
                    <a:lstStyle/>
                    <a:p>
                      <a:pPr algn="ctr"/>
                      <a:r>
                        <a:rPr kumimoji="1" lang="en-US" altLang="ja-JP" dirty="0">
                          <a:latin typeface="BIZ UDゴシック" panose="020B0400000000000000" pitchFamily="49" charset="-128"/>
                          <a:ea typeface="BIZ UDゴシック" panose="020B0400000000000000" pitchFamily="49" charset="-128"/>
                        </a:rPr>
                        <a:t>104</a:t>
                      </a:r>
                      <a:r>
                        <a:rPr kumimoji="1" lang="ja-JP" altLang="en-US" dirty="0">
                          <a:latin typeface="BIZ UDゴシック" panose="020B0400000000000000" pitchFamily="49" charset="-128"/>
                          <a:ea typeface="BIZ UDゴシック" panose="020B0400000000000000" pitchFamily="49" charset="-128"/>
                        </a:rPr>
                        <a:t>回</a:t>
                      </a:r>
                    </a:p>
                  </a:txBody>
                  <a:tcPr/>
                </a:tc>
                <a:extLst>
                  <a:ext uri="{0D108BD9-81ED-4DB2-BD59-A6C34878D82A}">
                    <a16:rowId xmlns:a16="http://schemas.microsoft.com/office/drawing/2014/main" val="2758786438"/>
                  </a:ext>
                </a:extLst>
              </a:tr>
              <a:tr h="370840">
                <a:tc>
                  <a:txBody>
                    <a:bodyPr/>
                    <a:lstStyle/>
                    <a:p>
                      <a:pPr algn="ctr"/>
                      <a:r>
                        <a:rPr kumimoji="1" lang="ja-JP" altLang="en-US" dirty="0">
                          <a:latin typeface="BIZ UDゴシック" panose="020B0400000000000000" pitchFamily="49" charset="-128"/>
                          <a:ea typeface="BIZ UDゴシック" panose="020B0400000000000000" pitchFamily="49" charset="-128"/>
                        </a:rPr>
                        <a:t>駆除</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捕獲</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頭数</a:t>
                      </a:r>
                    </a:p>
                  </a:txBody>
                  <a:tcPr/>
                </a:tc>
                <a:tc>
                  <a:txBody>
                    <a:bodyPr/>
                    <a:lstStyle/>
                    <a:p>
                      <a:pPr algn="ctr"/>
                      <a:r>
                        <a:rPr kumimoji="1" lang="en-US" altLang="ja-JP" dirty="0">
                          <a:latin typeface="BIZ UDゴシック" panose="020B0400000000000000" pitchFamily="49" charset="-128"/>
                          <a:ea typeface="BIZ UDゴシック" panose="020B0400000000000000" pitchFamily="49" charset="-128"/>
                        </a:rPr>
                        <a:t>16</a:t>
                      </a:r>
                      <a:r>
                        <a:rPr kumimoji="1" lang="ja-JP" altLang="en-US" dirty="0">
                          <a:latin typeface="BIZ UDゴシック" panose="020B0400000000000000" pitchFamily="49" charset="-128"/>
                          <a:ea typeface="BIZ UDゴシック" panose="020B0400000000000000" pitchFamily="49" charset="-128"/>
                        </a:rPr>
                        <a:t>頭</a:t>
                      </a:r>
                    </a:p>
                  </a:txBody>
                  <a:tcPr/>
                </a:tc>
                <a:tc>
                  <a:txBody>
                    <a:bodyPr/>
                    <a:lstStyle/>
                    <a:p>
                      <a:pPr algn="ctr"/>
                      <a:r>
                        <a:rPr kumimoji="1" lang="en-US" altLang="ja-JP" dirty="0">
                          <a:latin typeface="BIZ UDゴシック" panose="020B0400000000000000" pitchFamily="49" charset="-128"/>
                          <a:ea typeface="BIZ UDゴシック" panose="020B0400000000000000" pitchFamily="49" charset="-128"/>
                        </a:rPr>
                        <a:t>12</a:t>
                      </a:r>
                      <a:r>
                        <a:rPr kumimoji="1" lang="ja-JP" altLang="en-US" dirty="0">
                          <a:latin typeface="BIZ UDゴシック" panose="020B0400000000000000" pitchFamily="49" charset="-128"/>
                          <a:ea typeface="BIZ UDゴシック" panose="020B0400000000000000" pitchFamily="49" charset="-128"/>
                        </a:rPr>
                        <a:t>頭</a:t>
                      </a:r>
                    </a:p>
                  </a:txBody>
                  <a:tcPr/>
                </a:tc>
                <a:tc>
                  <a:txBody>
                    <a:bodyPr/>
                    <a:lstStyle/>
                    <a:p>
                      <a:pPr algn="ctr"/>
                      <a:r>
                        <a:rPr kumimoji="1" lang="en-US" altLang="ja-JP" dirty="0">
                          <a:latin typeface="BIZ UDゴシック" panose="020B0400000000000000" pitchFamily="49" charset="-128"/>
                          <a:ea typeface="BIZ UDゴシック" panose="020B0400000000000000" pitchFamily="49" charset="-128"/>
                        </a:rPr>
                        <a:t>21</a:t>
                      </a:r>
                      <a:r>
                        <a:rPr kumimoji="1" lang="ja-JP" altLang="en-US" dirty="0">
                          <a:latin typeface="BIZ UDゴシック" panose="020B0400000000000000" pitchFamily="49" charset="-128"/>
                          <a:ea typeface="BIZ UDゴシック" panose="020B0400000000000000" pitchFamily="49" charset="-128"/>
                        </a:rPr>
                        <a:t>頭</a:t>
                      </a:r>
                    </a:p>
                  </a:txBody>
                  <a:tcPr/>
                </a:tc>
                <a:extLst>
                  <a:ext uri="{0D108BD9-81ED-4DB2-BD59-A6C34878D82A}">
                    <a16:rowId xmlns:a16="http://schemas.microsoft.com/office/drawing/2014/main" val="913660298"/>
                  </a:ext>
                </a:extLst>
              </a:tr>
            </a:tbl>
          </a:graphicData>
        </a:graphic>
      </p:graphicFrame>
      <p:pic>
        <p:nvPicPr>
          <p:cNvPr id="5" name="Picture 2">
            <a:extLst>
              <a:ext uri="{FF2B5EF4-FFF2-40B4-BE49-F238E27FC236}">
                <a16:creationId xmlns:a16="http://schemas.microsoft.com/office/drawing/2014/main" id="{FF34FC39-E06E-41E7-1E05-C8455F7A46DF}"/>
              </a:ext>
            </a:extLst>
          </p:cNvPr>
          <p:cNvPicPr/>
          <p:nvPr/>
        </p:nvPicPr>
        <p:blipFill rotWithShape="1">
          <a:blip r:embed="rId2"/>
          <a:srcRect l="-286" t="43447" r="-997" b="27974"/>
          <a:stretch/>
        </p:blipFill>
        <p:spPr bwMode="auto">
          <a:xfrm>
            <a:off x="2340328" y="3288331"/>
            <a:ext cx="6773545" cy="2838450"/>
          </a:xfrm>
          <a:prstGeom prst="rect">
            <a:avLst/>
          </a:prstGeom>
          <a:noFill/>
          <a:ln>
            <a:noFill/>
          </a:ln>
          <a:extLst>
            <a:ext uri="{53640926-AAD7-44D8-BBD7-CCE9431645EC}">
              <a14:shadowObscured xmlns:a14="http://schemas.microsoft.com/office/drawing/2010/main"/>
            </a:ext>
          </a:extLst>
        </p:spPr>
      </p:pic>
      <p:pic>
        <p:nvPicPr>
          <p:cNvPr id="7" name="Picture 2">
            <a:extLst>
              <a:ext uri="{FF2B5EF4-FFF2-40B4-BE49-F238E27FC236}">
                <a16:creationId xmlns:a16="http://schemas.microsoft.com/office/drawing/2014/main" id="{656466DE-49E2-4EDE-B4D7-355E0CF91DAA}"/>
              </a:ext>
            </a:extLst>
          </p:cNvPr>
          <p:cNvPicPr/>
          <p:nvPr/>
        </p:nvPicPr>
        <p:blipFill rotWithShape="1">
          <a:blip r:embed="rId2"/>
          <a:srcRect l="-286" t="95523" r="-997" b="2847"/>
          <a:stretch/>
        </p:blipFill>
        <p:spPr bwMode="auto">
          <a:xfrm>
            <a:off x="2322432" y="6126781"/>
            <a:ext cx="6773545" cy="161925"/>
          </a:xfrm>
          <a:prstGeom prst="rect">
            <a:avLst/>
          </a:prstGeom>
          <a:noFill/>
          <a:ln>
            <a:noFill/>
          </a:ln>
          <a:extLst>
            <a:ext uri="{53640926-AAD7-44D8-BBD7-CCE9431645EC}">
              <a14:shadowObscured xmlns:a14="http://schemas.microsoft.com/office/drawing/2010/main"/>
            </a:ext>
          </a:extLst>
        </p:spPr>
      </p:pic>
      <p:sp>
        <p:nvSpPr>
          <p:cNvPr id="9" name="スライド番号プレースホルダー 8">
            <a:extLst>
              <a:ext uri="{FF2B5EF4-FFF2-40B4-BE49-F238E27FC236}">
                <a16:creationId xmlns:a16="http://schemas.microsoft.com/office/drawing/2014/main" id="{B828870D-4611-82B9-0A90-6AC9D0900A2A}"/>
              </a:ext>
            </a:extLst>
          </p:cNvPr>
          <p:cNvSpPr>
            <a:spLocks noGrp="1"/>
          </p:cNvSpPr>
          <p:nvPr>
            <p:ph type="sldNum" sz="quarter" idx="12"/>
          </p:nvPr>
        </p:nvSpPr>
        <p:spPr>
          <a:xfrm>
            <a:off x="9192344" y="6356351"/>
            <a:ext cx="2844800" cy="365125"/>
          </a:xfrm>
        </p:spPr>
        <p:txBody>
          <a:bodyPr/>
          <a:lstStyle/>
          <a:p>
            <a:fld id="{C189007B-D344-4E0A-9166-E329FF2D2DA3}" type="slidenum">
              <a:rPr kumimoji="1" lang="ja-JP" altLang="en-US" smtClean="0">
                <a:solidFill>
                  <a:schemeClr val="tx1"/>
                </a:solidFill>
                <a:latin typeface="BIZ UDゴシック" panose="020B0400000000000000" pitchFamily="49" charset="-128"/>
                <a:ea typeface="BIZ UDゴシック" panose="020B0400000000000000" pitchFamily="49" charset="-128"/>
              </a:rPr>
              <a:t>13</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5211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 name="タイトル 1"/>
          <p:cNvSpPr>
            <a:spLocks noGrp="1"/>
          </p:cNvSpPr>
          <p:nvPr>
            <p:ph type="ctrTitle"/>
          </p:nvPr>
        </p:nvSpPr>
        <p:spPr>
          <a:xfrm>
            <a:off x="479376" y="2999026"/>
            <a:ext cx="11233248" cy="726020"/>
          </a:xfrm>
        </p:spPr>
        <p:txBody>
          <a:bodyPr>
            <a:normAutofit fontScale="90000"/>
          </a:bodyPr>
          <a:lstStyle/>
          <a:p>
            <a:pPr>
              <a:lnSpc>
                <a:spcPct val="150000"/>
              </a:lnSpc>
            </a:pPr>
            <a:r>
              <a:rPr lang="ja-JP" altLang="en-US" sz="4000" dirty="0">
                <a:latin typeface="BIZ UDゴシック" panose="020B0400000000000000" pitchFamily="49" charset="-128"/>
                <a:ea typeface="BIZ UDゴシック" panose="020B0400000000000000" pitchFamily="49" charset="-128"/>
              </a:rPr>
              <a:t>第４次環境基本計画の目標</a:t>
            </a:r>
          </a:p>
        </p:txBody>
      </p:sp>
      <p:cxnSp>
        <p:nvCxnSpPr>
          <p:cNvPr id="2" name="直線コネクタ 1">
            <a:extLst>
              <a:ext uri="{FF2B5EF4-FFF2-40B4-BE49-F238E27FC236}">
                <a16:creationId xmlns:a16="http://schemas.microsoft.com/office/drawing/2014/main" id="{C2072B9A-71E7-E727-1A5E-62F9170575C1}"/>
              </a:ext>
            </a:extLst>
          </p:cNvPr>
          <p:cNvCxnSpPr>
            <a:cxnSpLocks/>
          </p:cNvCxnSpPr>
          <p:nvPr/>
        </p:nvCxnSpPr>
        <p:spPr>
          <a:xfrm>
            <a:off x="0" y="836712"/>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F76EA965-DE10-1001-D161-B138D2112A23}"/>
              </a:ext>
            </a:extLst>
          </p:cNvPr>
          <p:cNvSpPr/>
          <p:nvPr/>
        </p:nvSpPr>
        <p:spPr>
          <a:xfrm>
            <a:off x="0" y="8806"/>
            <a:ext cx="12192000" cy="83671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348A142-DE00-548D-AFBE-AA648FCADBA4}"/>
              </a:ext>
            </a:extLst>
          </p:cNvPr>
          <p:cNvSpPr/>
          <p:nvPr/>
        </p:nvSpPr>
        <p:spPr>
          <a:xfrm>
            <a:off x="0" y="6012482"/>
            <a:ext cx="12192000" cy="83671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8">
            <a:extLst>
              <a:ext uri="{FF2B5EF4-FFF2-40B4-BE49-F238E27FC236}">
                <a16:creationId xmlns:a16="http://schemas.microsoft.com/office/drawing/2014/main" id="{5C059B89-71A7-B65E-907F-C3ADAC60513F}"/>
              </a:ext>
            </a:extLst>
          </p:cNvPr>
          <p:cNvSpPr>
            <a:spLocks noGrp="1"/>
          </p:cNvSpPr>
          <p:nvPr>
            <p:ph type="sldNum" sz="quarter" idx="12"/>
          </p:nvPr>
        </p:nvSpPr>
        <p:spPr>
          <a:xfrm>
            <a:off x="9192344" y="6356351"/>
            <a:ext cx="2844800" cy="365125"/>
          </a:xfrm>
        </p:spPr>
        <p:txBody>
          <a:bodyPr/>
          <a:lstStyle/>
          <a:p>
            <a:fld id="{C189007B-D344-4E0A-9166-E329FF2D2DA3}" type="slidenum">
              <a:rPr kumimoji="1" lang="ja-JP" altLang="en-US" smtClean="0">
                <a:solidFill>
                  <a:schemeClr val="bg1"/>
                </a:solidFill>
                <a:latin typeface="BIZ UDゴシック" panose="020B0400000000000000" pitchFamily="49" charset="-128"/>
                <a:ea typeface="BIZ UDゴシック" panose="020B0400000000000000" pitchFamily="49" charset="-128"/>
              </a:rPr>
              <a:t>2</a:t>
            </a:fld>
            <a:endParaRPr kumimoji="1" lang="ja-JP" altLang="en-US"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2816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a:cxnSpLocks/>
          </p:cNvCxnSpPr>
          <p:nvPr/>
        </p:nvCxnSpPr>
        <p:spPr>
          <a:xfrm>
            <a:off x="474326" y="860402"/>
            <a:ext cx="105902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スライド番号プレースホルダー 8">
            <a:extLst>
              <a:ext uri="{FF2B5EF4-FFF2-40B4-BE49-F238E27FC236}">
                <a16:creationId xmlns:a16="http://schemas.microsoft.com/office/drawing/2014/main" id="{DBDD92BF-3F9B-5353-2DAE-9160D598C749}"/>
              </a:ext>
            </a:extLst>
          </p:cNvPr>
          <p:cNvSpPr>
            <a:spLocks noGrp="1"/>
          </p:cNvSpPr>
          <p:nvPr>
            <p:ph type="sldNum" sz="quarter" idx="12"/>
          </p:nvPr>
        </p:nvSpPr>
        <p:spPr>
          <a:xfrm>
            <a:off x="9192344" y="6356351"/>
            <a:ext cx="2844800" cy="365125"/>
          </a:xfrm>
        </p:spPr>
        <p:txBody>
          <a:bodyPr/>
          <a:lstStyle/>
          <a:p>
            <a:fld id="{C189007B-D344-4E0A-9166-E329FF2D2DA3}" type="slidenum">
              <a:rPr kumimoji="1" lang="ja-JP" altLang="en-US" smtClean="0">
                <a:solidFill>
                  <a:schemeClr val="tx1"/>
                </a:solidFill>
                <a:latin typeface="BIZ UDゴシック" panose="020B0400000000000000" pitchFamily="49" charset="-128"/>
                <a:ea typeface="BIZ UDゴシック" panose="020B0400000000000000" pitchFamily="49" charset="-128"/>
              </a:rPr>
              <a:t>3</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18" name="タイトル 1">
            <a:extLst>
              <a:ext uri="{FF2B5EF4-FFF2-40B4-BE49-F238E27FC236}">
                <a16:creationId xmlns:a16="http://schemas.microsoft.com/office/drawing/2014/main" id="{FA048A8D-8CE0-1A4F-0E5A-CA8A9FE67CA3}"/>
              </a:ext>
            </a:extLst>
          </p:cNvPr>
          <p:cNvSpPr>
            <a:spLocks noGrp="1"/>
          </p:cNvSpPr>
          <p:nvPr>
            <p:ph type="title"/>
          </p:nvPr>
        </p:nvSpPr>
        <p:spPr>
          <a:xfrm>
            <a:off x="485135" y="188642"/>
            <a:ext cx="9859337" cy="655060"/>
          </a:xfrm>
        </p:spPr>
        <p:txBody>
          <a:bodyPr>
            <a:normAutofit/>
          </a:bodyPr>
          <a:lstStyle/>
          <a:p>
            <a:pPr algn="just"/>
            <a:r>
              <a:rPr kumimoji="1" lang="ja-JP" altLang="en-US" sz="2800" dirty="0">
                <a:latin typeface="BIZ UDゴシック" panose="020B0400000000000000" pitchFamily="49" charset="-128"/>
                <a:ea typeface="BIZ UDゴシック" panose="020B0400000000000000" pitchFamily="49" charset="-128"/>
              </a:rPr>
              <a:t>第４次中野区環境基本計画における目標と現状値</a:t>
            </a:r>
          </a:p>
        </p:txBody>
      </p:sp>
      <p:sp>
        <p:nvSpPr>
          <p:cNvPr id="24" name="テキスト ボックス 12">
            <a:extLst>
              <a:ext uri="{FF2B5EF4-FFF2-40B4-BE49-F238E27FC236}">
                <a16:creationId xmlns:a16="http://schemas.microsoft.com/office/drawing/2014/main" id="{23C0582A-EFC8-DF67-C6AF-FCB56DB05D56}"/>
              </a:ext>
            </a:extLst>
          </p:cNvPr>
          <p:cNvSpPr txBox="1"/>
          <p:nvPr/>
        </p:nvSpPr>
        <p:spPr>
          <a:xfrm>
            <a:off x="478368" y="960638"/>
            <a:ext cx="10586184" cy="338554"/>
          </a:xfrm>
          <a:prstGeom prst="rect">
            <a:avLst/>
          </a:prstGeom>
          <a:noFill/>
          <a:ln>
            <a:noFill/>
            <a:prstDash val="sysDot"/>
          </a:ln>
        </p:spPr>
        <p:txBody>
          <a:bodyPr wrap="square" rtlCol="0">
            <a:spAutoFit/>
          </a:bodyPr>
          <a:lstStyle/>
          <a:p>
            <a:pPr marL="268288" indent="-268288">
              <a:spcBef>
                <a:spcPts val="200"/>
              </a:spcBef>
            </a:pPr>
            <a:r>
              <a:rPr kumimoji="1" lang="ja-JP" altLang="en-US" sz="1600" dirty="0">
                <a:latin typeface="BIZ UDゴシック" panose="020B0400000000000000" pitchFamily="49" charset="-128"/>
                <a:ea typeface="BIZ UDゴシック" panose="020B0400000000000000" pitchFamily="49" charset="-128"/>
              </a:rPr>
              <a:t>○「景観や街並み」について、区民の満足度向上を目指します。</a:t>
            </a:r>
          </a:p>
        </p:txBody>
      </p:sp>
      <p:graphicFrame>
        <p:nvGraphicFramePr>
          <p:cNvPr id="2" name="表 1">
            <a:extLst>
              <a:ext uri="{FF2B5EF4-FFF2-40B4-BE49-F238E27FC236}">
                <a16:creationId xmlns:a16="http://schemas.microsoft.com/office/drawing/2014/main" id="{457EC4DD-BA02-BFAB-C398-F9B756F551DB}"/>
              </a:ext>
            </a:extLst>
          </p:cNvPr>
          <p:cNvGraphicFramePr>
            <a:graphicFrameLocks noGrp="1"/>
          </p:cNvGraphicFramePr>
          <p:nvPr>
            <p:extLst>
              <p:ext uri="{D42A27DB-BD31-4B8C-83A1-F6EECF244321}">
                <p14:modId xmlns:p14="http://schemas.microsoft.com/office/powerpoint/2010/main" val="84898545"/>
              </p:ext>
            </p:extLst>
          </p:nvPr>
        </p:nvGraphicFramePr>
        <p:xfrm>
          <a:off x="1775520" y="2128920"/>
          <a:ext cx="8568952" cy="3121000"/>
        </p:xfrm>
        <a:graphic>
          <a:graphicData uri="http://schemas.openxmlformats.org/drawingml/2006/table">
            <a:tbl>
              <a:tblPr firstRow="1" firstCol="1" bandRow="1"/>
              <a:tblGrid>
                <a:gridCol w="1997272">
                  <a:extLst>
                    <a:ext uri="{9D8B030D-6E8A-4147-A177-3AD203B41FA5}">
                      <a16:colId xmlns:a16="http://schemas.microsoft.com/office/drawing/2014/main" val="3463649328"/>
                    </a:ext>
                  </a:extLst>
                </a:gridCol>
                <a:gridCol w="1642920">
                  <a:extLst>
                    <a:ext uri="{9D8B030D-6E8A-4147-A177-3AD203B41FA5}">
                      <a16:colId xmlns:a16="http://schemas.microsoft.com/office/drawing/2014/main" val="1376203242"/>
                    </a:ext>
                  </a:extLst>
                </a:gridCol>
                <a:gridCol w="1642920">
                  <a:extLst>
                    <a:ext uri="{9D8B030D-6E8A-4147-A177-3AD203B41FA5}">
                      <a16:colId xmlns:a16="http://schemas.microsoft.com/office/drawing/2014/main" val="3772595601"/>
                    </a:ext>
                  </a:extLst>
                </a:gridCol>
                <a:gridCol w="1642920">
                  <a:extLst>
                    <a:ext uri="{9D8B030D-6E8A-4147-A177-3AD203B41FA5}">
                      <a16:colId xmlns:a16="http://schemas.microsoft.com/office/drawing/2014/main" val="3123911811"/>
                    </a:ext>
                  </a:extLst>
                </a:gridCol>
                <a:gridCol w="1642920">
                  <a:extLst>
                    <a:ext uri="{9D8B030D-6E8A-4147-A177-3AD203B41FA5}">
                      <a16:colId xmlns:a16="http://schemas.microsoft.com/office/drawing/2014/main" val="488837643"/>
                    </a:ext>
                  </a:extLst>
                </a:gridCol>
              </a:tblGrid>
              <a:tr h="901212">
                <a:tc rowSpan="2">
                  <a:txBody>
                    <a:bodyPr/>
                    <a:lstStyle/>
                    <a:p>
                      <a:pPr algn="ctr">
                        <a:lnSpc>
                          <a:spcPts val="2200"/>
                        </a:lnSpc>
                        <a:spcAft>
                          <a:spcPts val="800"/>
                        </a:spcAft>
                      </a:pPr>
                      <a:r>
                        <a:rPr lang="ja-JP" sz="16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指標項目</a:t>
                      </a:r>
                      <a:endParaRPr lang="ja-JP" sz="1400" kern="100" dirty="0">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5205" marR="105205" marT="52603" marB="52603"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ts val="2200"/>
                        </a:lnSpc>
                        <a:spcAft>
                          <a:spcPts val="800"/>
                        </a:spcAft>
                      </a:pPr>
                      <a:r>
                        <a:rPr lang="ja-JP" altLang="en-US" sz="16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計画策定時</a:t>
                      </a:r>
                      <a:endParaRPr lang="ja-JP" sz="1400" kern="100" dirty="0">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2886" marR="928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ts val="2200"/>
                        </a:lnSpc>
                        <a:spcAft>
                          <a:spcPts val="800"/>
                        </a:spcAft>
                      </a:pPr>
                      <a:r>
                        <a:rPr lang="ja-JP" sz="16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現状</a:t>
                      </a:r>
                      <a:endParaRPr lang="ja-JP" sz="1400" kern="100" dirty="0">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2886" marR="928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gridSpan="2">
                  <a:txBody>
                    <a:bodyPr/>
                    <a:lstStyle/>
                    <a:p>
                      <a:pPr algn="ctr">
                        <a:lnSpc>
                          <a:spcPts val="2200"/>
                        </a:lnSpc>
                        <a:spcAft>
                          <a:spcPts val="800"/>
                        </a:spcAft>
                      </a:pPr>
                      <a:r>
                        <a:rPr lang="ja-JP" sz="16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目標</a:t>
                      </a:r>
                      <a:endParaRPr lang="ja-JP" sz="1400" kern="100" dirty="0">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5205" marR="105205" marT="52603" marB="52603"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kumimoji="1" lang="ja-JP" altLang="en-US"/>
                    </a:p>
                  </a:txBody>
                  <a:tcPr/>
                </a:tc>
                <a:extLst>
                  <a:ext uri="{0D108BD9-81ED-4DB2-BD59-A6C34878D82A}">
                    <a16:rowId xmlns:a16="http://schemas.microsoft.com/office/drawing/2014/main" val="894769510"/>
                  </a:ext>
                </a:extLst>
              </a:tr>
              <a:tr h="901212">
                <a:tc vMerge="1">
                  <a:txBody>
                    <a:bodyPr/>
                    <a:lstStyle/>
                    <a:p>
                      <a:endParaRPr kumimoji="1" lang="ja-JP" altLang="en-US"/>
                    </a:p>
                  </a:txBody>
                  <a:tcPr/>
                </a:tc>
                <a:tc>
                  <a:txBody>
                    <a:bodyPr/>
                    <a:lstStyle/>
                    <a:p>
                      <a:pPr algn="ctr">
                        <a:lnSpc>
                          <a:spcPts val="1800"/>
                        </a:lnSpc>
                        <a:spcAft>
                          <a:spcPts val="800"/>
                        </a:spcAft>
                      </a:pPr>
                      <a:r>
                        <a:rPr lang="ja-JP" alt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令和</a:t>
                      </a:r>
                      <a:r>
                        <a:rPr lang="en-US" alt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年度</a:t>
                      </a:r>
                      <a:endParaRPr lang="ja-JP" altLang="ja-JP" sz="1400" kern="100" dirty="0">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ts val="1800"/>
                        </a:lnSpc>
                        <a:spcAft>
                          <a:spcPts val="800"/>
                        </a:spcAft>
                      </a:pPr>
                      <a:r>
                        <a:rPr lang="en-US" alt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年度</a:t>
                      </a:r>
                      <a:r>
                        <a:rPr lang="en-US" alt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1400" kern="100" dirty="0">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2886" marR="928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ts val="1800"/>
                        </a:lnSpc>
                        <a:spcAft>
                          <a:spcPts val="800"/>
                        </a:spcAft>
                      </a:pPr>
                      <a:r>
                        <a:rPr 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令和</a:t>
                      </a:r>
                      <a:r>
                        <a:rPr lang="ja-JP" altLang="en-US"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５</a:t>
                      </a:r>
                      <a:r>
                        <a:rPr 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年度</a:t>
                      </a:r>
                      <a:endParaRPr lang="ja-JP" sz="1400" kern="100" dirty="0">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ts val="1800"/>
                        </a:lnSpc>
                        <a:spcAft>
                          <a:spcPts val="800"/>
                        </a:spcAft>
                      </a:pPr>
                      <a:r>
                        <a:rPr lang="en-US"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(2023</a:t>
                      </a:r>
                      <a:r>
                        <a:rPr 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年度</a:t>
                      </a:r>
                      <a:r>
                        <a:rPr lang="en-US"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400" kern="100" dirty="0">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2886" marR="928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ts val="1800"/>
                        </a:lnSpc>
                        <a:spcAft>
                          <a:spcPts val="800"/>
                        </a:spcAft>
                      </a:pPr>
                      <a:r>
                        <a:rPr 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令和</a:t>
                      </a:r>
                      <a:r>
                        <a:rPr lang="en-US"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7</a:t>
                      </a:r>
                      <a:r>
                        <a:rPr 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年度</a:t>
                      </a:r>
                      <a:endParaRPr lang="ja-JP" sz="1400" kern="100" dirty="0">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ts val="1800"/>
                        </a:lnSpc>
                        <a:spcAft>
                          <a:spcPts val="800"/>
                        </a:spcAft>
                      </a:pPr>
                      <a:r>
                        <a:rPr lang="en-US"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(2025</a:t>
                      </a:r>
                      <a:r>
                        <a:rPr 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年度</a:t>
                      </a:r>
                      <a:r>
                        <a:rPr lang="en-US"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400" kern="100" dirty="0">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2886" marR="928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ts val="1800"/>
                        </a:lnSpc>
                        <a:spcAft>
                          <a:spcPts val="800"/>
                        </a:spcAft>
                      </a:pPr>
                      <a:r>
                        <a:rPr 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令和</a:t>
                      </a:r>
                      <a:r>
                        <a:rPr lang="en-US"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年度</a:t>
                      </a:r>
                      <a:endParaRPr lang="ja-JP" sz="1400" kern="100" dirty="0">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ts val="1800"/>
                        </a:lnSpc>
                        <a:spcAft>
                          <a:spcPts val="800"/>
                        </a:spcAft>
                      </a:pPr>
                      <a:r>
                        <a:rPr lang="en-US"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(2030</a:t>
                      </a:r>
                      <a:r>
                        <a:rPr lang="ja-JP"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年度</a:t>
                      </a:r>
                      <a:r>
                        <a:rPr lang="en-US" sz="1500" kern="100" dirty="0">
                          <a:solidFill>
                            <a:srgbClr val="000000"/>
                          </a:solidFill>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400" kern="100" dirty="0">
                        <a:effectLst/>
                        <a:highlight>
                          <a:srgbClr val="FFE59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92886" marR="9288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578875019"/>
                  </a:ext>
                </a:extLst>
              </a:tr>
              <a:tr h="1318576">
                <a:tc>
                  <a:txBody>
                    <a:bodyPr/>
                    <a:lstStyle/>
                    <a:p>
                      <a:pPr algn="l">
                        <a:lnSpc>
                          <a:spcPts val="1500"/>
                        </a:lnSpc>
                        <a:spcAft>
                          <a:spcPts val="800"/>
                        </a:spcAft>
                      </a:pPr>
                      <a:r>
                        <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住まい周辺の生活環境について「景観や街並みについて」を「よい評価」とした区民の割合</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spcAft>
                          <a:spcPts val="800"/>
                        </a:spcAft>
                      </a:pPr>
                      <a:r>
                        <a:rPr 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72.3</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spcAft>
                          <a:spcPts val="800"/>
                        </a:spcAft>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70.2</a:t>
                      </a:r>
                      <a:r>
                        <a:rPr lang="ja-JP" altLang="en-US" sz="16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800"/>
                        </a:spcAft>
                      </a:pPr>
                      <a:r>
                        <a:rPr 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75</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800"/>
                        </a:spcAft>
                      </a:pPr>
                      <a:r>
                        <a:rPr 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80</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9534717"/>
                  </a:ext>
                </a:extLst>
              </a:tr>
            </a:tbl>
          </a:graphicData>
        </a:graphic>
      </p:graphicFrame>
      <p:sp>
        <p:nvSpPr>
          <p:cNvPr id="3" name="テキスト ボックス 10">
            <a:extLst>
              <a:ext uri="{FF2B5EF4-FFF2-40B4-BE49-F238E27FC236}">
                <a16:creationId xmlns:a16="http://schemas.microsoft.com/office/drawing/2014/main" id="{F7BB9147-8B7D-A0CF-C317-739F1D54B563}"/>
              </a:ext>
            </a:extLst>
          </p:cNvPr>
          <p:cNvSpPr txBox="1"/>
          <p:nvPr/>
        </p:nvSpPr>
        <p:spPr>
          <a:xfrm>
            <a:off x="6154061" y="5786158"/>
            <a:ext cx="4209137" cy="230832"/>
          </a:xfrm>
          <a:prstGeom prst="rect">
            <a:avLst/>
          </a:prstGeom>
          <a:noFill/>
        </p:spPr>
        <p:txBody>
          <a:bodyPr wrap="square" rtlCol="0">
            <a:spAutoFit/>
          </a:bodyPr>
          <a:lstStyle/>
          <a:p>
            <a:pPr algn="r"/>
            <a:r>
              <a:rPr kumimoji="1" lang="ja-JP" altLang="en-US" sz="900" dirty="0">
                <a:latin typeface="BIZ UDゴシック" panose="020B0400000000000000" pitchFamily="49" charset="-128"/>
                <a:ea typeface="BIZ UDゴシック" panose="020B0400000000000000" pitchFamily="49" charset="-128"/>
              </a:rPr>
              <a:t>出典：「第４次中野区環境基本計画」を基に作成</a:t>
            </a:r>
          </a:p>
        </p:txBody>
      </p:sp>
    </p:spTree>
    <p:extLst>
      <p:ext uri="{BB962C8B-B14F-4D97-AF65-F5344CB8AC3E}">
        <p14:creationId xmlns:p14="http://schemas.microsoft.com/office/powerpoint/2010/main" val="353561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 name="タイトル 1"/>
          <p:cNvSpPr>
            <a:spLocks noGrp="1"/>
          </p:cNvSpPr>
          <p:nvPr>
            <p:ph type="ctrTitle"/>
          </p:nvPr>
        </p:nvSpPr>
        <p:spPr>
          <a:xfrm>
            <a:off x="2209800" y="2999026"/>
            <a:ext cx="7772400" cy="726020"/>
          </a:xfrm>
        </p:spPr>
        <p:txBody>
          <a:bodyPr>
            <a:normAutofit fontScale="90000"/>
          </a:bodyPr>
          <a:lstStyle/>
          <a:p>
            <a:pPr>
              <a:lnSpc>
                <a:spcPct val="150000"/>
              </a:lnSpc>
            </a:pPr>
            <a:r>
              <a:rPr lang="en-US" altLang="ja-JP" sz="4000" dirty="0">
                <a:latin typeface="BIZ UDゴシック" panose="020B0400000000000000" pitchFamily="49" charset="-128"/>
                <a:ea typeface="BIZ UDゴシック" panose="020B0400000000000000" pitchFamily="49" charset="-128"/>
              </a:rPr>
              <a:t>【</a:t>
            </a:r>
            <a:r>
              <a:rPr lang="ja-JP" altLang="en-US" sz="4000" dirty="0">
                <a:latin typeface="BIZ UDゴシック" panose="020B0400000000000000" pitchFamily="49" charset="-128"/>
                <a:ea typeface="BIZ UDゴシック" panose="020B0400000000000000" pitchFamily="49" charset="-128"/>
              </a:rPr>
              <a:t>テーマ３</a:t>
            </a:r>
            <a:r>
              <a:rPr lang="en-US" altLang="ja-JP" sz="4000" dirty="0">
                <a:latin typeface="BIZ UDゴシック" panose="020B0400000000000000" pitchFamily="49" charset="-128"/>
                <a:ea typeface="BIZ UDゴシック" panose="020B0400000000000000" pitchFamily="49" charset="-128"/>
              </a:rPr>
              <a:t>】</a:t>
            </a:r>
            <a:br>
              <a:rPr lang="en-US" altLang="ja-JP" sz="4000" dirty="0">
                <a:latin typeface="BIZ UDゴシック" panose="020B0400000000000000" pitchFamily="49" charset="-128"/>
                <a:ea typeface="BIZ UDゴシック" panose="020B0400000000000000" pitchFamily="49" charset="-128"/>
              </a:rPr>
            </a:br>
            <a:r>
              <a:rPr lang="ja-JP" altLang="en-US" sz="4000" dirty="0">
                <a:latin typeface="BIZ UDゴシック" panose="020B0400000000000000" pitchFamily="49" charset="-128"/>
                <a:ea typeface="BIZ UDゴシック" panose="020B0400000000000000" pitchFamily="49" charset="-128"/>
              </a:rPr>
              <a:t>快適に暮らせる美しいまちづくり</a:t>
            </a:r>
          </a:p>
        </p:txBody>
      </p:sp>
      <p:cxnSp>
        <p:nvCxnSpPr>
          <p:cNvPr id="2" name="直線コネクタ 1">
            <a:extLst>
              <a:ext uri="{FF2B5EF4-FFF2-40B4-BE49-F238E27FC236}">
                <a16:creationId xmlns:a16="http://schemas.microsoft.com/office/drawing/2014/main" id="{C2072B9A-71E7-E727-1A5E-62F9170575C1}"/>
              </a:ext>
            </a:extLst>
          </p:cNvPr>
          <p:cNvCxnSpPr>
            <a:cxnSpLocks/>
          </p:cNvCxnSpPr>
          <p:nvPr/>
        </p:nvCxnSpPr>
        <p:spPr>
          <a:xfrm>
            <a:off x="0" y="836712"/>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F76EA965-DE10-1001-D161-B138D2112A23}"/>
              </a:ext>
            </a:extLst>
          </p:cNvPr>
          <p:cNvSpPr/>
          <p:nvPr/>
        </p:nvSpPr>
        <p:spPr>
          <a:xfrm>
            <a:off x="0" y="8806"/>
            <a:ext cx="12192000" cy="83671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348A142-DE00-548D-AFBE-AA648FCADBA4}"/>
              </a:ext>
            </a:extLst>
          </p:cNvPr>
          <p:cNvSpPr/>
          <p:nvPr/>
        </p:nvSpPr>
        <p:spPr>
          <a:xfrm>
            <a:off x="0" y="6012482"/>
            <a:ext cx="12192000" cy="83671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FD24BB02-55E2-75EE-6F97-717AC3ED011D}"/>
              </a:ext>
            </a:extLst>
          </p:cNvPr>
          <p:cNvSpPr>
            <a:spLocks noGrp="1"/>
          </p:cNvSpPr>
          <p:nvPr>
            <p:ph type="sldNum" sz="quarter" idx="12"/>
          </p:nvPr>
        </p:nvSpPr>
        <p:spPr>
          <a:xfrm>
            <a:off x="9192344" y="6356351"/>
            <a:ext cx="2844800" cy="365125"/>
          </a:xfrm>
        </p:spPr>
        <p:txBody>
          <a:bodyPr/>
          <a:lstStyle/>
          <a:p>
            <a:fld id="{C189007B-D344-4E0A-9166-E329FF2D2DA3}" type="slidenum">
              <a:rPr kumimoji="1" lang="ja-JP" altLang="en-US" smtClean="0">
                <a:solidFill>
                  <a:schemeClr val="bg1"/>
                </a:solidFill>
                <a:latin typeface="BIZ UDゴシック" panose="020B0400000000000000" pitchFamily="49" charset="-128"/>
                <a:ea typeface="BIZ UDゴシック" panose="020B0400000000000000" pitchFamily="49" charset="-128"/>
              </a:rPr>
              <a:t>4</a:t>
            </a:fld>
            <a:endParaRPr kumimoji="1" lang="ja-JP" altLang="en-US"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73420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4326" y="380975"/>
            <a:ext cx="8280000" cy="455737"/>
          </a:xfrm>
        </p:spPr>
        <p:txBody>
          <a:bodyPr vert="horz" lIns="0" tIns="0" rIns="0" bIns="0" rtlCol="0" anchor="b" anchorCtr="0">
            <a:normAutofit/>
          </a:bodyPr>
          <a:lstStyle/>
          <a:p>
            <a:pPr algn="l"/>
            <a:r>
              <a:rPr lang="ja-JP" altLang="en-US" sz="2800">
                <a:latin typeface="BIZ UDゴシック" panose="020B0400000000000000" pitchFamily="49" charset="-128"/>
                <a:ea typeface="BIZ UDゴシック" panose="020B0400000000000000" pitchFamily="49" charset="-128"/>
              </a:rPr>
              <a:t>公害への対策について</a:t>
            </a:r>
          </a:p>
        </p:txBody>
      </p:sp>
      <p:cxnSp>
        <p:nvCxnSpPr>
          <p:cNvPr id="4" name="直線コネクタ 3"/>
          <p:cNvCxnSpPr>
            <a:cxnSpLocks/>
          </p:cNvCxnSpPr>
          <p:nvPr/>
        </p:nvCxnSpPr>
        <p:spPr>
          <a:xfrm>
            <a:off x="474326" y="860402"/>
            <a:ext cx="105902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8A5C14C-062F-6B25-5D58-AEB20C1CF207}"/>
              </a:ext>
            </a:extLst>
          </p:cNvPr>
          <p:cNvSpPr txBox="1"/>
          <p:nvPr/>
        </p:nvSpPr>
        <p:spPr>
          <a:xfrm>
            <a:off x="474326" y="1124744"/>
            <a:ext cx="10583554" cy="3024332"/>
          </a:xfrm>
          <a:prstGeom prst="rect">
            <a:avLst/>
          </a:prstGeom>
          <a:noFill/>
        </p:spPr>
        <p:txBody>
          <a:bodyPr wrap="square" lIns="0" tIns="0" rIns="0" bIns="0" rtlCol="0" anchor="t">
            <a:noAutofit/>
          </a:bodyPr>
          <a:lstStyle/>
          <a:p>
            <a:pPr marR="88265" algn="just">
              <a:lnSpc>
                <a:spcPct val="107000"/>
              </a:lnSpc>
            </a:pPr>
            <a:r>
              <a:rPr lang="ja-JP" altLang="en-US" sz="1600" dirty="0">
                <a:latin typeface="BIZ UDゴシック" panose="020B0400000000000000" pitchFamily="49" charset="-128"/>
                <a:ea typeface="BIZ UDゴシック" panose="020B0400000000000000" pitchFamily="49" charset="-128"/>
              </a:rPr>
              <a:t>　環境基本法による公害は、大気の汚染、水質の汚濁、土壌の汚染、騒音、振動、地盤の沈下、悪臭の７つが定められています。</a:t>
            </a:r>
            <a:endParaRPr lang="en-US" altLang="ja-JP" sz="1600" dirty="0">
              <a:latin typeface="BIZ UDゴシック" panose="020B0400000000000000" pitchFamily="49" charset="-128"/>
              <a:ea typeface="BIZ UDゴシック" panose="020B0400000000000000" pitchFamily="49" charset="-128"/>
            </a:endParaRPr>
          </a:p>
          <a:p>
            <a:pPr marL="215900" marR="88265" indent="-575945" algn="just">
              <a:lnSpc>
                <a:spcPct val="107000"/>
              </a:lnSpc>
              <a:spcBef>
                <a:spcPts val="600"/>
              </a:spcBef>
            </a:pP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環境基本法に定めはありませんが、環境省は「光」にも生活への影響があることから光害（ひかりがい）として配慮を呼びかけているものもあります。</a:t>
            </a:r>
            <a:endParaRPr lang="en-US" altLang="ja-JP" sz="1600" dirty="0">
              <a:latin typeface="BIZ UDゴシック" panose="020B0400000000000000" pitchFamily="49" charset="-128"/>
              <a:ea typeface="BIZ UDゴシック" panose="020B0400000000000000" pitchFamily="49" charset="-128"/>
            </a:endParaRPr>
          </a:p>
          <a:p>
            <a:pPr marR="88265" algn="just">
              <a:lnSpc>
                <a:spcPct val="107000"/>
              </a:lnSpc>
            </a:pPr>
            <a:endParaRPr lang="en-US" altLang="ja-JP" sz="1600" dirty="0">
              <a:latin typeface="BIZ UDゴシック" panose="020B0400000000000000" pitchFamily="49" charset="-128"/>
              <a:ea typeface="BIZ UDゴシック" panose="020B0400000000000000" pitchFamily="49" charset="-128"/>
            </a:endParaRPr>
          </a:p>
          <a:p>
            <a:pPr marR="88265" algn="just">
              <a:lnSpc>
                <a:spcPct val="107000"/>
              </a:lnSpc>
            </a:pPr>
            <a:r>
              <a:rPr lang="ja-JP" altLang="en-US" sz="1600" dirty="0">
                <a:latin typeface="BIZ UDゴシック" panose="020B0400000000000000" pitchFamily="49" charset="-128"/>
                <a:ea typeface="BIZ UDゴシック"/>
              </a:rPr>
              <a:t>　高度経済成長期に問題となった、水質の汚濁、土壌の汚染、地盤沈下等の問題は、国の法整備等により改善が進んでいます。現在、区内では、主に大気の汚染、建設・解体工事の増加に伴い騒音や振動に関する相談の増加傾向が見られます。</a:t>
            </a:r>
            <a:endParaRPr lang="en-US" altLang="ja-JP" sz="1600" dirty="0">
              <a:latin typeface="BIZ UDゴシック" panose="020B0400000000000000" pitchFamily="49" charset="-128"/>
              <a:ea typeface="BIZ UDゴシック"/>
            </a:endParaRPr>
          </a:p>
          <a:p>
            <a:pPr marR="88265" algn="just">
              <a:lnSpc>
                <a:spcPct val="107000"/>
              </a:lnSpc>
            </a:pPr>
            <a:r>
              <a:rPr lang="ja-JP" altLang="en-US" sz="1600" dirty="0">
                <a:latin typeface="BIZ UDゴシック" panose="020B0400000000000000" pitchFamily="49" charset="-128"/>
                <a:ea typeface="BIZ UDゴシック"/>
              </a:rPr>
              <a:t>　区は、法令等に基づき公害対策を実施しています。建設作業では、実施者等に対して、近隣住民に対する工事説明を求め、法令等に基づいて必要な指導をしています。また、公害に関する苦情や相談に対応し、問題解決に努めています。</a:t>
            </a:r>
            <a:endParaRPr lang="en-US" altLang="ja-JP" sz="1600" dirty="0">
              <a:latin typeface="BIZ UDゴシック" panose="020B0400000000000000" pitchFamily="49" charset="-128"/>
              <a:ea typeface="BIZ UDゴシック"/>
            </a:endParaRPr>
          </a:p>
          <a:p>
            <a:pPr marR="88265" algn="just">
              <a:lnSpc>
                <a:spcPct val="107000"/>
              </a:lnSpc>
            </a:pPr>
            <a:endParaRPr lang="en-US" altLang="ja-JP" sz="1600" dirty="0">
              <a:latin typeface="BIZ UDゴシック" panose="020B0400000000000000" pitchFamily="49" charset="-128"/>
              <a:ea typeface="BIZ UDゴシック" panose="020B0400000000000000" pitchFamily="49" charset="-128"/>
            </a:endParaRPr>
          </a:p>
        </p:txBody>
      </p:sp>
      <p:sp>
        <p:nvSpPr>
          <p:cNvPr id="6" name="スライド番号プレースホルダー 8">
            <a:extLst>
              <a:ext uri="{FF2B5EF4-FFF2-40B4-BE49-F238E27FC236}">
                <a16:creationId xmlns:a16="http://schemas.microsoft.com/office/drawing/2014/main" id="{18D7B86A-3240-29C4-65B9-32EE20AE0792}"/>
              </a:ext>
            </a:extLst>
          </p:cNvPr>
          <p:cNvSpPr>
            <a:spLocks noGrp="1"/>
          </p:cNvSpPr>
          <p:nvPr>
            <p:ph type="sldNum" sz="quarter" idx="12"/>
          </p:nvPr>
        </p:nvSpPr>
        <p:spPr>
          <a:xfrm>
            <a:off x="9192344" y="6356351"/>
            <a:ext cx="2844800" cy="365125"/>
          </a:xfrm>
        </p:spPr>
        <p:txBody>
          <a:bodyPr/>
          <a:lstStyle/>
          <a:p>
            <a:fld id="{C189007B-D344-4E0A-9166-E329FF2D2DA3}" type="slidenum">
              <a:rPr kumimoji="1" lang="ja-JP" altLang="en-US" smtClean="0">
                <a:solidFill>
                  <a:schemeClr val="tx1"/>
                </a:solidFill>
                <a:latin typeface="BIZ UDゴシック" panose="020B0400000000000000" pitchFamily="49" charset="-128"/>
                <a:ea typeface="BIZ UDゴシック" panose="020B0400000000000000" pitchFamily="49" charset="-128"/>
              </a:rPr>
              <a:t>5</a:t>
            </a:fld>
            <a:endParaRPr kumimoji="1" lang="ja-JP" altLang="en-US">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5372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4326" y="404664"/>
            <a:ext cx="8280000" cy="432000"/>
          </a:xfrm>
        </p:spPr>
        <p:txBody>
          <a:bodyPr vert="horz" lIns="0" tIns="0" rIns="0" bIns="0" rtlCol="0" anchor="b" anchorCtr="0">
            <a:normAutofit/>
          </a:bodyPr>
          <a:lstStyle/>
          <a:p>
            <a:pPr algn="l"/>
            <a:r>
              <a:rPr lang="ja-JP" altLang="en-US" sz="2800" dirty="0">
                <a:latin typeface="BIZ UDゴシック" panose="020B0400000000000000" pitchFamily="49" charset="-128"/>
                <a:ea typeface="BIZ UDゴシック" panose="020B0400000000000000" pitchFamily="49" charset="-128"/>
              </a:rPr>
              <a:t>美化啓発・清掃活動</a:t>
            </a:r>
          </a:p>
        </p:txBody>
      </p:sp>
      <p:cxnSp>
        <p:nvCxnSpPr>
          <p:cNvPr id="4" name="直線コネクタ 3"/>
          <p:cNvCxnSpPr>
            <a:cxnSpLocks/>
          </p:cNvCxnSpPr>
          <p:nvPr/>
        </p:nvCxnSpPr>
        <p:spPr>
          <a:xfrm>
            <a:off x="474326" y="860402"/>
            <a:ext cx="105902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551384" y="1052736"/>
            <a:ext cx="10081120" cy="1320482"/>
          </a:xfrm>
          <a:prstGeom prst="rect">
            <a:avLst/>
          </a:prstGeom>
          <a:noFill/>
        </p:spPr>
        <p:txBody>
          <a:bodyPr wrap="square" lIns="0" tIns="0" rIns="0" bIns="0" rtlCol="0">
            <a:noAutofit/>
          </a:bodyPr>
          <a:lstStyle/>
          <a:p>
            <a:pPr algn="just"/>
            <a:r>
              <a:rPr lang="ja-JP" altLang="en-US" sz="1600" dirty="0">
                <a:latin typeface="BIZ UDゴシック" panose="020B0400000000000000" pitchFamily="49" charset="-128"/>
                <a:ea typeface="BIZ UDゴシック" panose="020B0400000000000000" pitchFamily="49" charset="-128"/>
              </a:rPr>
              <a:t>　中野区では、</a:t>
            </a:r>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吸い殻、空き缶等の散乱及び</a:t>
            </a: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歩行</a:t>
            </a:r>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喫煙</a:t>
            </a: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a:t>
            </a:r>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防止</a:t>
            </a: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等について</a:t>
            </a:r>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周知徹底を図るため、</a:t>
            </a:r>
            <a:r>
              <a:rPr lang="ja-JP" altLang="en-US" sz="1600" dirty="0">
                <a:latin typeface="BIZ UDゴシック" panose="020B0400000000000000" pitchFamily="49" charset="-128"/>
                <a:ea typeface="BIZ UDゴシック" panose="020B0400000000000000" pitchFamily="49" charset="-128"/>
              </a:rPr>
              <a:t>ごみゼロデーに併せ毎年</a:t>
            </a:r>
            <a:r>
              <a:rPr lang="en-US" altLang="ja-JP" sz="1600" dirty="0">
                <a:latin typeface="BIZ UDゴシック" panose="020B0400000000000000" pitchFamily="49" charset="-128"/>
                <a:ea typeface="BIZ UDゴシック" panose="020B0400000000000000" pitchFamily="49" charset="-128"/>
              </a:rPr>
              <a:t>5</a:t>
            </a:r>
            <a:r>
              <a:rPr lang="ja-JP" altLang="en-US" sz="1600" dirty="0">
                <a:latin typeface="BIZ UDゴシック" panose="020B0400000000000000" pitchFamily="49" charset="-128"/>
                <a:ea typeface="BIZ UDゴシック" panose="020B0400000000000000" pitchFamily="49" charset="-128"/>
              </a:rPr>
              <a:t>月</a:t>
            </a:r>
            <a:r>
              <a:rPr lang="en-US" altLang="ja-JP" sz="1600" dirty="0">
                <a:latin typeface="BIZ UDゴシック" panose="020B0400000000000000" pitchFamily="49" charset="-128"/>
                <a:ea typeface="BIZ UDゴシック" panose="020B0400000000000000" pitchFamily="49" charset="-128"/>
              </a:rPr>
              <a:t>30</a:t>
            </a:r>
            <a:r>
              <a:rPr lang="ja-JP" altLang="en-US" sz="1600" dirty="0">
                <a:latin typeface="BIZ UDゴシック" panose="020B0400000000000000" pitchFamily="49" charset="-128"/>
                <a:ea typeface="BIZ UDゴシック" panose="020B0400000000000000" pitchFamily="49" charset="-128"/>
              </a:rPr>
              <a:t>日に、</a:t>
            </a:r>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中野駅及びその周辺地区に重点をおいてキャンペーンを実施し</a:t>
            </a: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てい</a:t>
            </a:r>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ます。</a:t>
            </a:r>
            <a:endPar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また、新東京たばこ商業協同組合中野支部主催による、中野駅、東中野駅及び中野四季の森公園周辺での美化活動を年に</a:t>
            </a:r>
            <a:r>
              <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回実施しています。</a:t>
            </a:r>
            <a:endPar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28BE707D-38DD-C15E-6EC3-94C2E174839E}"/>
              </a:ext>
            </a:extLst>
          </p:cNvPr>
          <p:cNvSpPr txBox="1"/>
          <p:nvPr/>
        </p:nvSpPr>
        <p:spPr>
          <a:xfrm>
            <a:off x="482925" y="2856694"/>
            <a:ext cx="4432898" cy="3736326"/>
          </a:xfrm>
          <a:prstGeom prst="rect">
            <a:avLst/>
          </a:prstGeom>
          <a:noFill/>
        </p:spPr>
        <p:txBody>
          <a:bodyPr wrap="square" lIns="0" tIns="0" rIns="0" bIns="0" rtlCol="0" anchor="t" anchorCtr="0">
            <a:noAutofit/>
          </a:bodyPr>
          <a:lstStyle/>
          <a:p>
            <a:pPr algn="ctr"/>
            <a:r>
              <a:rPr lang="ja-JP" altLang="en-US" sz="1200" dirty="0">
                <a:latin typeface="BIZ UDゴシック" panose="020B0400000000000000" pitchFamily="49" charset="-128"/>
                <a:ea typeface="BIZ UDゴシック" panose="020B0400000000000000" pitchFamily="49" charset="-128"/>
              </a:rPr>
              <a:t>令和６年度ごみゼロデークリーンキャンペーン参加団体</a:t>
            </a:r>
            <a:endParaRPr lang="en-US" altLang="ja-JP" sz="1200" dirty="0">
              <a:latin typeface="BIZ UDゴシック" panose="020B0400000000000000" pitchFamily="49" charset="-128"/>
              <a:ea typeface="BIZ UDゴシック" panose="020B0400000000000000" pitchFamily="49" charset="-128"/>
            </a:endParaRPr>
          </a:p>
          <a:p>
            <a:pPr algn="ctr"/>
            <a:endParaRPr lang="en-US" altLang="ja-JP" sz="1200" dirty="0">
              <a:latin typeface="BIZ UDゴシック" panose="020B0400000000000000" pitchFamily="49" charset="-128"/>
              <a:ea typeface="BIZ UDゴシック" panose="020B0400000000000000" pitchFamily="49" charset="-128"/>
            </a:endParaRPr>
          </a:p>
          <a:p>
            <a:pPr lvl="0" algn="just"/>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なかの北口十字路商店会</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新井南町会</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桃園町会</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中野駅前南口町会</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家庭倫理の会中野</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倫理法人会</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中野明るい社会づくりの会</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新東京たばこ商業協同組合中野支部</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日本たばこ産業（株）東京支店</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東京建物（株）</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明治大学 中野キャンパス</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帝京平成大学 中野キャンパス</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早稲田大学 レジデンスセンター中野</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中野駅周辺エリアマネジメント協議会</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中野区シルバー人材センター</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ＪＲ中野駅</a:t>
            </a:r>
            <a:endPar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p:txBody>
      </p:sp>
      <p:pic>
        <p:nvPicPr>
          <p:cNvPr id="5" name="図 4" descr="道路を走る群衆&#10;&#10;自動的に生成された説明">
            <a:extLst>
              <a:ext uri="{FF2B5EF4-FFF2-40B4-BE49-F238E27FC236}">
                <a16:creationId xmlns:a16="http://schemas.microsoft.com/office/drawing/2014/main" id="{D18CB262-D360-26FA-011C-9FB19FD8E7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2801" y="2375977"/>
            <a:ext cx="3523320" cy="2348880"/>
          </a:xfrm>
          <a:prstGeom prst="rect">
            <a:avLst/>
          </a:prstGeom>
        </p:spPr>
      </p:pic>
      <p:pic>
        <p:nvPicPr>
          <p:cNvPr id="8" name="図 7" descr="歩道を歩いている女性&#10;&#10;自動的に生成された説明">
            <a:extLst>
              <a:ext uri="{FF2B5EF4-FFF2-40B4-BE49-F238E27FC236}">
                <a16:creationId xmlns:a16="http://schemas.microsoft.com/office/drawing/2014/main" id="{7D48447B-38AF-D589-CE76-3483D30D04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192" y="4008524"/>
            <a:ext cx="3294508" cy="2470881"/>
          </a:xfrm>
          <a:prstGeom prst="rect">
            <a:avLst/>
          </a:prstGeom>
          <a:ln w="38100">
            <a:solidFill>
              <a:schemeClr val="bg1"/>
            </a:solidFill>
          </a:ln>
        </p:spPr>
      </p:pic>
      <p:sp>
        <p:nvSpPr>
          <p:cNvPr id="9" name="楕円 8">
            <a:extLst>
              <a:ext uri="{FF2B5EF4-FFF2-40B4-BE49-F238E27FC236}">
                <a16:creationId xmlns:a16="http://schemas.microsoft.com/office/drawing/2014/main" id="{84941757-56CD-FAC6-71B1-A4FDC97A0EE9}"/>
              </a:ext>
            </a:extLst>
          </p:cNvPr>
          <p:cNvSpPr/>
          <p:nvPr/>
        </p:nvSpPr>
        <p:spPr>
          <a:xfrm>
            <a:off x="10560496" y="4995440"/>
            <a:ext cx="216024" cy="30576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角を丸めた四角形 9">
            <a:extLst>
              <a:ext uri="{FF2B5EF4-FFF2-40B4-BE49-F238E27FC236}">
                <a16:creationId xmlns:a16="http://schemas.microsoft.com/office/drawing/2014/main" id="{104632BB-BB3F-2403-2E9B-B6B72CBB34DC}"/>
              </a:ext>
            </a:extLst>
          </p:cNvPr>
          <p:cNvSpPr/>
          <p:nvPr/>
        </p:nvSpPr>
        <p:spPr>
          <a:xfrm>
            <a:off x="4079776" y="4986603"/>
            <a:ext cx="2448272" cy="440067"/>
          </a:xfrm>
          <a:prstGeom prst="wedgeRoundRectCallout">
            <a:avLst>
              <a:gd name="adj1" fmla="val 56738"/>
              <a:gd name="adj2" fmla="val -187045"/>
              <a:gd name="adj3" fmla="val 16667"/>
            </a:avLst>
          </a:prstGeom>
          <a:solidFill>
            <a:srgbClr val="F8F8F8"/>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1000" dirty="0">
                <a:solidFill>
                  <a:schemeClr val="tx1"/>
                </a:solidFill>
                <a:latin typeface="BIZ UDゴシック" panose="020B0400000000000000" pitchFamily="49" charset="-128"/>
                <a:ea typeface="BIZ UDゴシック" panose="020B0400000000000000" pitchFamily="49" charset="-128"/>
              </a:rPr>
              <a:t>令和６年度</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r>
              <a:rPr lang="ja-JP" altLang="en-US" sz="1000" dirty="0">
                <a:solidFill>
                  <a:schemeClr val="tx1"/>
                </a:solidFill>
                <a:latin typeface="BIZ UDゴシック" panose="020B0400000000000000" pitchFamily="49" charset="-128"/>
                <a:ea typeface="BIZ UDゴシック" panose="020B0400000000000000" pitchFamily="49" charset="-128"/>
              </a:rPr>
              <a:t>　ごみゼロデークリーンキャンペーン</a:t>
            </a: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p:txBody>
      </p:sp>
      <p:sp>
        <p:nvSpPr>
          <p:cNvPr id="11" name="吹き出し: 角を丸めた四角形 10">
            <a:extLst>
              <a:ext uri="{FF2B5EF4-FFF2-40B4-BE49-F238E27FC236}">
                <a16:creationId xmlns:a16="http://schemas.microsoft.com/office/drawing/2014/main" id="{4B5DD8E3-4CC7-9074-2EBF-7BF1D4359592}"/>
              </a:ext>
            </a:extLst>
          </p:cNvPr>
          <p:cNvSpPr/>
          <p:nvPr/>
        </p:nvSpPr>
        <p:spPr>
          <a:xfrm>
            <a:off x="8939860" y="3291142"/>
            <a:ext cx="2448272" cy="336027"/>
          </a:xfrm>
          <a:prstGeom prst="wedgeRoundRectCallout">
            <a:avLst>
              <a:gd name="adj1" fmla="val -39657"/>
              <a:gd name="adj2" fmla="val 212598"/>
              <a:gd name="adj3" fmla="val 16667"/>
            </a:avLst>
          </a:prstGeom>
          <a:solidFill>
            <a:srgbClr val="F8F8F8"/>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中野駅周辺美化活動</a:t>
            </a:r>
          </a:p>
        </p:txBody>
      </p:sp>
      <p:sp>
        <p:nvSpPr>
          <p:cNvPr id="3" name="楕円 2">
            <a:extLst>
              <a:ext uri="{FF2B5EF4-FFF2-40B4-BE49-F238E27FC236}">
                <a16:creationId xmlns:a16="http://schemas.microsoft.com/office/drawing/2014/main" id="{50D43B50-11C3-0C56-4D01-BEDBC25B58B4}"/>
              </a:ext>
            </a:extLst>
          </p:cNvPr>
          <p:cNvSpPr/>
          <p:nvPr/>
        </p:nvSpPr>
        <p:spPr>
          <a:xfrm>
            <a:off x="8513663" y="4797152"/>
            <a:ext cx="72008" cy="14401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BA1E5366-ABB5-4EF7-CE18-16AD24BE2FEF}"/>
              </a:ext>
            </a:extLst>
          </p:cNvPr>
          <p:cNvSpPr/>
          <p:nvPr/>
        </p:nvSpPr>
        <p:spPr>
          <a:xfrm>
            <a:off x="9382080" y="4779987"/>
            <a:ext cx="72008" cy="1356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5788D765-8994-2B5C-3985-CADA62AA687F}"/>
              </a:ext>
            </a:extLst>
          </p:cNvPr>
          <p:cNvSpPr/>
          <p:nvPr/>
        </p:nvSpPr>
        <p:spPr>
          <a:xfrm>
            <a:off x="8975182" y="4813803"/>
            <a:ext cx="72008" cy="679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4EE9A74C-9137-A290-79AF-E2FC64D017D9}"/>
              </a:ext>
            </a:extLst>
          </p:cNvPr>
          <p:cNvSpPr/>
          <p:nvPr/>
        </p:nvSpPr>
        <p:spPr>
          <a:xfrm>
            <a:off x="8688288" y="4801161"/>
            <a:ext cx="72008" cy="679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661B525B-0ADA-2C54-79E4-DCC2DA40B24A}"/>
              </a:ext>
            </a:extLst>
          </p:cNvPr>
          <p:cNvSpPr/>
          <p:nvPr/>
        </p:nvSpPr>
        <p:spPr>
          <a:xfrm>
            <a:off x="7906199" y="4805501"/>
            <a:ext cx="72008" cy="679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8">
            <a:extLst>
              <a:ext uri="{FF2B5EF4-FFF2-40B4-BE49-F238E27FC236}">
                <a16:creationId xmlns:a16="http://schemas.microsoft.com/office/drawing/2014/main" id="{2F4CB35A-388E-31BD-2B96-FF411F8B90DB}"/>
              </a:ext>
            </a:extLst>
          </p:cNvPr>
          <p:cNvSpPr>
            <a:spLocks noGrp="1"/>
          </p:cNvSpPr>
          <p:nvPr>
            <p:ph type="sldNum" sz="quarter" idx="12"/>
          </p:nvPr>
        </p:nvSpPr>
        <p:spPr>
          <a:xfrm>
            <a:off x="9192344" y="6356351"/>
            <a:ext cx="2844800" cy="365125"/>
          </a:xfrm>
        </p:spPr>
        <p:txBody>
          <a:bodyPr/>
          <a:lstStyle/>
          <a:p>
            <a:fld id="{C189007B-D344-4E0A-9166-E329FF2D2DA3}" type="slidenum">
              <a:rPr kumimoji="1" lang="ja-JP" altLang="en-US" smtClean="0">
                <a:solidFill>
                  <a:schemeClr val="tx1"/>
                </a:solidFill>
                <a:latin typeface="BIZ UDゴシック" panose="020B0400000000000000" pitchFamily="49" charset="-128"/>
                <a:ea typeface="BIZ UDゴシック" panose="020B0400000000000000" pitchFamily="49" charset="-128"/>
              </a:rPr>
              <a:t>6</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5727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建物の間の道路&#10;&#10;中程度の精度で自動的に生成された説明">
            <a:extLst>
              <a:ext uri="{FF2B5EF4-FFF2-40B4-BE49-F238E27FC236}">
                <a16:creationId xmlns:a16="http://schemas.microsoft.com/office/drawing/2014/main" id="{FF6F85CD-DFB2-A806-1423-6D5998A174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7928" y="3756730"/>
            <a:ext cx="2987824" cy="2240868"/>
          </a:xfrm>
          <a:prstGeom prst="rect">
            <a:avLst/>
          </a:prstGeom>
        </p:spPr>
      </p:pic>
      <p:pic>
        <p:nvPicPr>
          <p:cNvPr id="13" name="図 12" descr="タイル張りのバスルーム&#10;&#10;中程度の精度で自動的に生成された説明">
            <a:extLst>
              <a:ext uri="{FF2B5EF4-FFF2-40B4-BE49-F238E27FC236}">
                <a16:creationId xmlns:a16="http://schemas.microsoft.com/office/drawing/2014/main" id="{0E6165DC-7E90-AD60-2488-553050F65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5862" y="4346921"/>
            <a:ext cx="3047583" cy="2285687"/>
          </a:xfrm>
          <a:prstGeom prst="rect">
            <a:avLst/>
          </a:prstGeom>
        </p:spPr>
      </p:pic>
      <p:sp>
        <p:nvSpPr>
          <p:cNvPr id="2" name="タイトル 1"/>
          <p:cNvSpPr>
            <a:spLocks noGrp="1"/>
          </p:cNvSpPr>
          <p:nvPr>
            <p:ph type="title"/>
          </p:nvPr>
        </p:nvSpPr>
        <p:spPr>
          <a:xfrm>
            <a:off x="474326" y="404664"/>
            <a:ext cx="8280000" cy="432000"/>
          </a:xfrm>
        </p:spPr>
        <p:txBody>
          <a:bodyPr vert="horz" lIns="0" tIns="0" rIns="0" bIns="0" rtlCol="0" anchor="b" anchorCtr="0">
            <a:normAutofit/>
          </a:bodyPr>
          <a:lstStyle/>
          <a:p>
            <a:pPr algn="l"/>
            <a:r>
              <a:rPr lang="ja-JP" altLang="en-US" sz="2800" dirty="0">
                <a:latin typeface="BIZ UDゴシック" panose="020B0400000000000000" pitchFamily="49" charset="-128"/>
                <a:ea typeface="BIZ UDゴシック" panose="020B0400000000000000" pitchFamily="49" charset="-128"/>
              </a:rPr>
              <a:t>歩きたばこ・ポイ捨て防止対策</a:t>
            </a:r>
          </a:p>
        </p:txBody>
      </p:sp>
      <p:cxnSp>
        <p:nvCxnSpPr>
          <p:cNvPr id="4" name="直線コネクタ 3"/>
          <p:cNvCxnSpPr>
            <a:cxnSpLocks/>
          </p:cNvCxnSpPr>
          <p:nvPr/>
        </p:nvCxnSpPr>
        <p:spPr>
          <a:xfrm>
            <a:off x="474326" y="860402"/>
            <a:ext cx="105902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551384" y="1052735"/>
            <a:ext cx="10513168" cy="1728193"/>
          </a:xfrm>
          <a:prstGeom prst="rect">
            <a:avLst/>
          </a:prstGeom>
          <a:noFill/>
        </p:spPr>
        <p:txBody>
          <a:bodyPr wrap="square" lIns="0" tIns="0" rIns="0" bIns="0" rtlCol="0">
            <a:noAutofit/>
          </a:bodyPr>
          <a:lstStyle/>
          <a:p>
            <a:pPr algn="just"/>
            <a:r>
              <a:rPr lang="ja-JP" altLang="en-US" sz="1600" dirty="0">
                <a:latin typeface="BIZ UDゴシック" panose="020B0400000000000000" pitchFamily="49" charset="-128"/>
                <a:ea typeface="BIZ UDゴシック" panose="020B0400000000000000" pitchFamily="49" charset="-128"/>
              </a:rPr>
              <a:t>　中野区では、「中野区吸い殻、空き缶等の散乱及び歩行喫煙の防止等に関する条例」に基づき、</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区内全域でポイ捨てや歩きたばこを禁止し、中野駅周辺を路上喫煙禁止地区に指定しています。</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　現在、路上喫煙、歩きたばこ及びポイ捨て防止対策として路面標示ステッカーの貼付や、路上喫煙禁止地区内に３か所の喫煙所を設置しています。</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・中野駅北口東西連絡路下喫煙所</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・中野駅北口加熱式たばこ専用喫煙所</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・トレーラーハウス型喫煙所</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28BE707D-38DD-C15E-6EC3-94C2E174839E}"/>
              </a:ext>
            </a:extLst>
          </p:cNvPr>
          <p:cNvSpPr txBox="1"/>
          <p:nvPr/>
        </p:nvSpPr>
        <p:spPr>
          <a:xfrm>
            <a:off x="482925" y="3328970"/>
            <a:ext cx="4432898" cy="3476319"/>
          </a:xfrm>
          <a:prstGeom prst="rect">
            <a:avLst/>
          </a:prstGeom>
          <a:noFill/>
        </p:spPr>
        <p:txBody>
          <a:bodyPr wrap="square" lIns="0" tIns="0" rIns="0" bIns="0" rtlCol="0" anchor="t" anchorCtr="0">
            <a:noAutofit/>
          </a:bodyPr>
          <a:lstStyle/>
          <a:p>
            <a:pPr algn="ctr"/>
            <a:r>
              <a:rPr lang="ja-JP" altLang="en-US" sz="1200" dirty="0">
                <a:latin typeface="BIZ UDゴシック" panose="020B0400000000000000" pitchFamily="49" charset="-128"/>
                <a:ea typeface="BIZ UDゴシック" panose="020B0400000000000000" pitchFamily="49" charset="-128"/>
              </a:rPr>
              <a:t>路上喫煙禁止地区</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p:txBody>
      </p:sp>
      <p:sp>
        <p:nvSpPr>
          <p:cNvPr id="10" name="吹き出し: 角を丸めた四角形 9">
            <a:extLst>
              <a:ext uri="{FF2B5EF4-FFF2-40B4-BE49-F238E27FC236}">
                <a16:creationId xmlns:a16="http://schemas.microsoft.com/office/drawing/2014/main" id="{104632BB-BB3F-2403-2E9B-B6B72CBB34DC}"/>
              </a:ext>
            </a:extLst>
          </p:cNvPr>
          <p:cNvSpPr/>
          <p:nvPr/>
        </p:nvSpPr>
        <p:spPr>
          <a:xfrm>
            <a:off x="6117232" y="6321083"/>
            <a:ext cx="2448272" cy="311525"/>
          </a:xfrm>
          <a:prstGeom prst="wedgeRoundRectCallout">
            <a:avLst>
              <a:gd name="adj1" fmla="val 74879"/>
              <a:gd name="adj2" fmla="val -100386"/>
              <a:gd name="adj3" fmla="val 16667"/>
            </a:avLst>
          </a:prstGeom>
          <a:solidFill>
            <a:srgbClr val="F8F8F8"/>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中野駅北口東西連絡路下喫煙所</a:t>
            </a:r>
          </a:p>
        </p:txBody>
      </p:sp>
      <p:sp>
        <p:nvSpPr>
          <p:cNvPr id="11" name="吹き出し: 角を丸めた四角形 10">
            <a:extLst>
              <a:ext uri="{FF2B5EF4-FFF2-40B4-BE49-F238E27FC236}">
                <a16:creationId xmlns:a16="http://schemas.microsoft.com/office/drawing/2014/main" id="{4B5DD8E3-4CC7-9074-2EBF-7BF1D4359592}"/>
              </a:ext>
            </a:extLst>
          </p:cNvPr>
          <p:cNvSpPr/>
          <p:nvPr/>
        </p:nvSpPr>
        <p:spPr>
          <a:xfrm>
            <a:off x="5170999" y="3229418"/>
            <a:ext cx="2448272" cy="336027"/>
          </a:xfrm>
          <a:prstGeom prst="wedgeRoundRectCallout">
            <a:avLst>
              <a:gd name="adj1" fmla="val -10134"/>
              <a:gd name="adj2" fmla="val 178907"/>
              <a:gd name="adj3" fmla="val 16667"/>
            </a:avLst>
          </a:prstGeom>
          <a:solidFill>
            <a:srgbClr val="F8F8F8"/>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中野駅北口加熱式</a:t>
            </a:r>
            <a:r>
              <a:rPr lang="ja-JP" altLang="en-US" sz="10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たばこ</a:t>
            </a:r>
            <a:r>
              <a:rPr kumimoji="1" lang="ja-JP" altLang="en-US" sz="1000" dirty="0">
                <a:solidFill>
                  <a:schemeClr val="tx1"/>
                </a:solidFill>
                <a:latin typeface="BIZ UDゴシック" panose="020B0400000000000000" pitchFamily="49" charset="-128"/>
                <a:ea typeface="BIZ UDゴシック" panose="020B0400000000000000" pitchFamily="49" charset="-128"/>
              </a:rPr>
              <a:t>専用喫煙所</a:t>
            </a:r>
          </a:p>
        </p:txBody>
      </p:sp>
      <p:sp>
        <p:nvSpPr>
          <p:cNvPr id="18" name="吹き出し: 角を丸めた四角形 17">
            <a:extLst>
              <a:ext uri="{FF2B5EF4-FFF2-40B4-BE49-F238E27FC236}">
                <a16:creationId xmlns:a16="http://schemas.microsoft.com/office/drawing/2014/main" id="{3E56DB36-1E6E-AEE4-D889-364909001FAE}"/>
              </a:ext>
            </a:extLst>
          </p:cNvPr>
          <p:cNvSpPr/>
          <p:nvPr/>
        </p:nvSpPr>
        <p:spPr>
          <a:xfrm>
            <a:off x="5663952" y="2157172"/>
            <a:ext cx="1800200" cy="336027"/>
          </a:xfrm>
          <a:prstGeom prst="wedgeRoundRectCallout">
            <a:avLst>
              <a:gd name="adj1" fmla="val 88040"/>
              <a:gd name="adj2" fmla="val 222964"/>
              <a:gd name="adj3" fmla="val 16667"/>
            </a:avLst>
          </a:prstGeom>
          <a:solidFill>
            <a:srgbClr val="F8F8F8"/>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トレーラーハウス型喫煙所</a:t>
            </a:r>
          </a:p>
        </p:txBody>
      </p:sp>
      <p:pic>
        <p:nvPicPr>
          <p:cNvPr id="5" name="図 4" descr="建物, 屋外, トラック, フロント が含まれている画像&#10;&#10;自動的に生成された説明">
            <a:extLst>
              <a:ext uri="{FF2B5EF4-FFF2-40B4-BE49-F238E27FC236}">
                <a16:creationId xmlns:a16="http://schemas.microsoft.com/office/drawing/2014/main" id="{536C51E8-DF3C-5A77-F185-F0442A0486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8208" y="1944311"/>
            <a:ext cx="3096344" cy="2322258"/>
          </a:xfrm>
          <a:prstGeom prst="rect">
            <a:avLst/>
          </a:prstGeom>
          <a:ln w="41275">
            <a:solidFill>
              <a:srgbClr val="F8F8F8"/>
            </a:solidFill>
          </a:ln>
        </p:spPr>
      </p:pic>
      <p:pic>
        <p:nvPicPr>
          <p:cNvPr id="8" name="図 7">
            <a:extLst>
              <a:ext uri="{FF2B5EF4-FFF2-40B4-BE49-F238E27FC236}">
                <a16:creationId xmlns:a16="http://schemas.microsoft.com/office/drawing/2014/main" id="{4525F54D-E995-D8D5-9ED0-CC47B9B972F1}"/>
              </a:ext>
            </a:extLst>
          </p:cNvPr>
          <p:cNvPicPr>
            <a:picLocks noChangeAspect="1"/>
          </p:cNvPicPr>
          <p:nvPr/>
        </p:nvPicPr>
        <p:blipFill>
          <a:blip r:embed="rId5"/>
          <a:stretch>
            <a:fillRect/>
          </a:stretch>
        </p:blipFill>
        <p:spPr>
          <a:xfrm>
            <a:off x="323737" y="3648671"/>
            <a:ext cx="4741290" cy="3042539"/>
          </a:xfrm>
          <a:prstGeom prst="rect">
            <a:avLst/>
          </a:prstGeom>
        </p:spPr>
      </p:pic>
      <p:sp>
        <p:nvSpPr>
          <p:cNvPr id="7" name="スライド番号プレースホルダー 8">
            <a:extLst>
              <a:ext uri="{FF2B5EF4-FFF2-40B4-BE49-F238E27FC236}">
                <a16:creationId xmlns:a16="http://schemas.microsoft.com/office/drawing/2014/main" id="{D8AB56B8-672D-61A2-864A-FF66364203B7}"/>
              </a:ext>
            </a:extLst>
          </p:cNvPr>
          <p:cNvSpPr>
            <a:spLocks noGrp="1"/>
          </p:cNvSpPr>
          <p:nvPr>
            <p:ph type="sldNum" sz="quarter" idx="12"/>
          </p:nvPr>
        </p:nvSpPr>
        <p:spPr>
          <a:xfrm>
            <a:off x="9192344" y="6356351"/>
            <a:ext cx="2844800" cy="365125"/>
          </a:xfrm>
        </p:spPr>
        <p:txBody>
          <a:bodyPr/>
          <a:lstStyle/>
          <a:p>
            <a:fld id="{C189007B-D344-4E0A-9166-E329FF2D2DA3}" type="slidenum">
              <a:rPr kumimoji="1" lang="ja-JP" altLang="en-US" smtClean="0">
                <a:solidFill>
                  <a:schemeClr val="tx1"/>
                </a:solidFill>
                <a:latin typeface="BIZ UDゴシック" panose="020B0400000000000000" pitchFamily="49" charset="-128"/>
                <a:ea typeface="BIZ UDゴシック" panose="020B0400000000000000" pitchFamily="49" charset="-128"/>
              </a:rPr>
              <a:t>7</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6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4326" y="369332"/>
            <a:ext cx="11526330" cy="467332"/>
          </a:xfrm>
        </p:spPr>
        <p:txBody>
          <a:bodyPr vert="horz" lIns="0" tIns="0" rIns="0" bIns="0" rtlCol="0" anchor="b" anchorCtr="0">
            <a:normAutofit fontScale="90000"/>
          </a:bodyPr>
          <a:lstStyle/>
          <a:p>
            <a:pPr algn="l"/>
            <a:r>
              <a:rPr lang="ja-JP" altLang="en-US" sz="2800" dirty="0">
                <a:latin typeface="BIZ UDゴシック" panose="020B0400000000000000" pitchFamily="49" charset="-128"/>
                <a:ea typeface="BIZ UDゴシック" panose="020B0400000000000000" pitchFamily="49" charset="-128"/>
              </a:rPr>
              <a:t>区民団体による公園内の花壇づくり及び清掃・除草活動の認定並びに支援</a:t>
            </a:r>
          </a:p>
        </p:txBody>
      </p:sp>
      <p:cxnSp>
        <p:nvCxnSpPr>
          <p:cNvPr id="4" name="直線コネクタ 3"/>
          <p:cNvCxnSpPr>
            <a:cxnSpLocks/>
          </p:cNvCxnSpPr>
          <p:nvPr/>
        </p:nvCxnSpPr>
        <p:spPr>
          <a:xfrm>
            <a:off x="474326" y="860402"/>
            <a:ext cx="105902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23396" y="1040647"/>
            <a:ext cx="9540604" cy="1250222"/>
          </a:xfrm>
          <a:prstGeom prst="rect">
            <a:avLst/>
          </a:prstGeom>
          <a:noFill/>
        </p:spPr>
        <p:txBody>
          <a:bodyPr wrap="square" lIns="0" tIns="0" rIns="0" bIns="0" rtlCol="0" anchor="t">
            <a:noAutofit/>
          </a:bodyPr>
          <a:lstStyle/>
          <a:p>
            <a:r>
              <a:rPr lang="ja-JP" altLang="en-US" sz="1600" dirty="0">
                <a:latin typeface="BIZ UDゴシック" panose="020B0400000000000000" pitchFamily="49" charset="-128"/>
                <a:ea typeface="BIZ UDゴシック" panose="020B0400000000000000" pitchFamily="49" charset="-128"/>
              </a:rPr>
              <a:t>「中野区地域住民による公園等の管理作業に関する要綱」に基づき、地域のコミュニケーションを活発化するとともに公園への親しみを深めることを目的に、公園における区民団体による花壇づくり及び清掃・除草活動を認めています。</a:t>
            </a:r>
            <a:endParaRPr lang="en-US" altLang="ja-JP" sz="1600" dirty="0">
              <a:latin typeface="BIZ UDゴシック" panose="020B0400000000000000" pitchFamily="49" charset="-128"/>
              <a:ea typeface="BIZ UDゴシック" panose="020B0400000000000000" pitchFamily="49" charset="-128"/>
            </a:endParaRPr>
          </a:p>
          <a:p>
            <a:r>
              <a:rPr lang="ja-JP" sz="1600" dirty="0">
                <a:latin typeface="BIZ UDゴシック" panose="020B0400000000000000" pitchFamily="49" charset="-128"/>
                <a:ea typeface="BIZ UDゴシック"/>
              </a:rPr>
              <a:t>　また、区民団体による公園等の花壇づくり活動に対し、花苗等の支援を行うことで、区内にやすらぎや安堵感を与える空間づくりを進めています。</a:t>
            </a:r>
          </a:p>
          <a:p>
            <a:endParaRPr lang="ja-JP" altLang="en-US" sz="1600"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28BE707D-38DD-C15E-6EC3-94C2E174839E}"/>
              </a:ext>
            </a:extLst>
          </p:cNvPr>
          <p:cNvSpPr txBox="1"/>
          <p:nvPr/>
        </p:nvSpPr>
        <p:spPr>
          <a:xfrm>
            <a:off x="801366" y="2290869"/>
            <a:ext cx="3681651" cy="282536"/>
          </a:xfrm>
          <a:prstGeom prst="rect">
            <a:avLst/>
          </a:prstGeom>
          <a:noFill/>
        </p:spPr>
        <p:txBody>
          <a:bodyPr wrap="square" lIns="0" tIns="0" rIns="0" bIns="0" rtlCol="0" anchor="ctr" anchorCtr="0">
            <a:noAutofit/>
          </a:bodyPr>
          <a:lstStyle/>
          <a:p>
            <a:pPr algn="just"/>
            <a:r>
              <a:rPr lang="ja-JP" altLang="en-US" sz="1200">
                <a:latin typeface="BIZ UDゴシック" panose="020B0400000000000000" pitchFamily="49" charset="-128"/>
                <a:ea typeface="BIZ UDゴシック" panose="020B0400000000000000" pitchFamily="49" charset="-128"/>
              </a:rPr>
              <a:t>認定団体数（令和</a:t>
            </a:r>
            <a:r>
              <a:rPr lang="en-US" altLang="ja-JP" sz="1200">
                <a:latin typeface="BIZ UDゴシック" panose="020B0400000000000000" pitchFamily="49" charset="-128"/>
                <a:ea typeface="BIZ UDゴシック" panose="020B0400000000000000" pitchFamily="49" charset="-128"/>
              </a:rPr>
              <a:t>6</a:t>
            </a:r>
            <a:r>
              <a:rPr lang="ja-JP" altLang="en-US" sz="1200">
                <a:latin typeface="BIZ UDゴシック" panose="020B0400000000000000" pitchFamily="49" charset="-128"/>
                <a:ea typeface="BIZ UDゴシック" panose="020B0400000000000000" pitchFamily="49" charset="-128"/>
              </a:rPr>
              <a:t>年</a:t>
            </a:r>
            <a:r>
              <a:rPr lang="en-US" altLang="ja-JP" sz="1200">
                <a:latin typeface="BIZ UDゴシック" panose="020B0400000000000000" pitchFamily="49" charset="-128"/>
                <a:ea typeface="BIZ UDゴシック" panose="020B0400000000000000" pitchFamily="49" charset="-128"/>
              </a:rPr>
              <a:t>6</a:t>
            </a:r>
            <a:r>
              <a:rPr lang="ja-JP" altLang="en-US" sz="1200">
                <a:latin typeface="BIZ UDゴシック" panose="020B0400000000000000" pitchFamily="49" charset="-128"/>
                <a:ea typeface="BIZ UDゴシック" panose="020B0400000000000000" pitchFamily="49" charset="-128"/>
              </a:rPr>
              <a:t>月</a:t>
            </a:r>
            <a:r>
              <a:rPr lang="en-US" altLang="ja-JP" sz="1200">
                <a:latin typeface="BIZ UDゴシック" panose="020B0400000000000000" pitchFamily="49" charset="-128"/>
                <a:ea typeface="BIZ UDゴシック" panose="020B0400000000000000" pitchFamily="49" charset="-128"/>
              </a:rPr>
              <a:t>27</a:t>
            </a:r>
            <a:r>
              <a:rPr lang="ja-JP" altLang="en-US" sz="1200">
                <a:latin typeface="BIZ UDゴシック" panose="020B0400000000000000" pitchFamily="49" charset="-128"/>
                <a:ea typeface="BIZ UDゴシック" panose="020B0400000000000000" pitchFamily="49" charset="-128"/>
              </a:rPr>
              <a:t>日時点）</a:t>
            </a:r>
            <a:endParaRPr lang="en-US" altLang="ja-JP" sz="1200">
              <a:latin typeface="BIZ UDゴシック" panose="020B0400000000000000" pitchFamily="49" charset="-128"/>
              <a:ea typeface="BIZ UDゴシック" panose="020B0400000000000000" pitchFamily="49" charset="-128"/>
            </a:endParaRPr>
          </a:p>
        </p:txBody>
      </p:sp>
      <p:graphicFrame>
        <p:nvGraphicFramePr>
          <p:cNvPr id="7" name="表 6">
            <a:extLst>
              <a:ext uri="{FF2B5EF4-FFF2-40B4-BE49-F238E27FC236}">
                <a16:creationId xmlns:a16="http://schemas.microsoft.com/office/drawing/2014/main" id="{37FA0ED8-D5D3-818D-804E-B8D8F018C5F3}"/>
              </a:ext>
            </a:extLst>
          </p:cNvPr>
          <p:cNvGraphicFramePr>
            <a:graphicFrameLocks noGrp="1"/>
          </p:cNvGraphicFramePr>
          <p:nvPr/>
        </p:nvGraphicFramePr>
        <p:xfrm>
          <a:off x="801367" y="2594790"/>
          <a:ext cx="4320000" cy="1668419"/>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941889781"/>
                    </a:ext>
                  </a:extLst>
                </a:gridCol>
                <a:gridCol w="2160000">
                  <a:extLst>
                    <a:ext uri="{9D8B030D-6E8A-4147-A177-3AD203B41FA5}">
                      <a16:colId xmlns:a16="http://schemas.microsoft.com/office/drawing/2014/main" val="2736933618"/>
                    </a:ext>
                  </a:extLst>
                </a:gridCol>
              </a:tblGrid>
              <a:tr h="330017">
                <a:tc>
                  <a:txBody>
                    <a:bodyPr/>
                    <a:lstStyle/>
                    <a:p>
                      <a:pPr algn="ctr"/>
                      <a:r>
                        <a:rPr kumimoji="1" lang="ja-JP" altLang="en-US" sz="1200">
                          <a:latin typeface="BIZ UDゴシック" panose="020B0400000000000000" pitchFamily="49" charset="-128"/>
                          <a:ea typeface="BIZ UDゴシック" panose="020B0400000000000000" pitchFamily="49" charset="-128"/>
                        </a:rPr>
                        <a:t>活動内容</a:t>
                      </a:r>
                    </a:p>
                  </a:txBody>
                  <a:tcPr anchor="ctr"/>
                </a:tc>
                <a:tc>
                  <a:txBody>
                    <a:bodyPr/>
                    <a:lstStyle/>
                    <a:p>
                      <a:pPr algn="ctr"/>
                      <a:r>
                        <a:rPr kumimoji="1" lang="ja-JP" altLang="en-US" sz="1200">
                          <a:latin typeface="BIZ UDゴシック" panose="020B0400000000000000" pitchFamily="49" charset="-128"/>
                          <a:ea typeface="BIZ UDゴシック" panose="020B0400000000000000" pitchFamily="49" charset="-128"/>
                        </a:rPr>
                        <a:t>団体数</a:t>
                      </a:r>
                    </a:p>
                  </a:txBody>
                  <a:tcPr anchor="ctr"/>
                </a:tc>
                <a:extLst>
                  <a:ext uri="{0D108BD9-81ED-4DB2-BD59-A6C34878D82A}">
                    <a16:rowId xmlns:a16="http://schemas.microsoft.com/office/drawing/2014/main" val="3462978980"/>
                  </a:ext>
                </a:extLst>
              </a:tr>
              <a:tr h="446134">
                <a:tc>
                  <a:txBody>
                    <a:bodyPr/>
                    <a:lstStyle/>
                    <a:p>
                      <a:pPr algn="ctr"/>
                      <a:r>
                        <a:rPr kumimoji="1" lang="ja-JP" altLang="en-US" sz="1200">
                          <a:latin typeface="BIZ UDゴシック" panose="020B0400000000000000" pitchFamily="49" charset="-128"/>
                          <a:ea typeface="BIZ UDゴシック" panose="020B0400000000000000" pitchFamily="49" charset="-128"/>
                        </a:rPr>
                        <a:t>花壇づくり</a:t>
                      </a:r>
                    </a:p>
                  </a:txBody>
                  <a:tcPr anchor="ctr"/>
                </a:tc>
                <a:tc>
                  <a:txBody>
                    <a:bodyPr/>
                    <a:lstStyle/>
                    <a:p>
                      <a:pPr algn="ctr"/>
                      <a:r>
                        <a:rPr kumimoji="1" lang="en-US" altLang="ja-JP" sz="1200">
                          <a:latin typeface="BIZ UDゴシック" panose="020B0400000000000000" pitchFamily="49" charset="-128"/>
                          <a:ea typeface="BIZ UDゴシック" panose="020B0400000000000000" pitchFamily="49" charset="-128"/>
                        </a:rPr>
                        <a:t>14</a:t>
                      </a:r>
                      <a:r>
                        <a:rPr kumimoji="1" lang="ja-JP" altLang="en-US" sz="1200">
                          <a:latin typeface="BIZ UDゴシック" panose="020B0400000000000000" pitchFamily="49" charset="-128"/>
                          <a:ea typeface="BIZ UDゴシック" panose="020B0400000000000000" pitchFamily="49" charset="-128"/>
                        </a:rPr>
                        <a:t>団体</a:t>
                      </a:r>
                      <a:endParaRPr kumimoji="1" lang="en-US" altLang="ja-JP" sz="120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205697632"/>
                  </a:ext>
                </a:extLst>
              </a:tr>
              <a:tr h="446134">
                <a:tc>
                  <a:txBody>
                    <a:bodyPr/>
                    <a:lstStyle/>
                    <a:p>
                      <a:pPr algn="ctr"/>
                      <a:r>
                        <a:rPr kumimoji="1" lang="ja-JP" altLang="en-US" sz="1200">
                          <a:latin typeface="BIZ UDゴシック" panose="020B0400000000000000" pitchFamily="49" charset="-128"/>
                          <a:ea typeface="BIZ UDゴシック" panose="020B0400000000000000" pitchFamily="49" charset="-128"/>
                        </a:rPr>
                        <a:t>清掃・除草</a:t>
                      </a:r>
                    </a:p>
                  </a:txBody>
                  <a:tcPr anchor="ctr"/>
                </a:tc>
                <a:tc>
                  <a:txBody>
                    <a:bodyPr/>
                    <a:lstStyle/>
                    <a:p>
                      <a:pPr algn="ctr"/>
                      <a:r>
                        <a:rPr kumimoji="1" lang="en-US" altLang="ja-JP" sz="1200">
                          <a:latin typeface="BIZ UDゴシック" panose="020B0400000000000000" pitchFamily="49" charset="-128"/>
                          <a:ea typeface="BIZ UDゴシック" panose="020B0400000000000000" pitchFamily="49" charset="-128"/>
                        </a:rPr>
                        <a:t>1</a:t>
                      </a:r>
                      <a:r>
                        <a:rPr kumimoji="1" lang="ja-JP" altLang="en-US" sz="1200">
                          <a:latin typeface="BIZ UDゴシック" panose="020B0400000000000000" pitchFamily="49" charset="-128"/>
                          <a:ea typeface="BIZ UDゴシック" panose="020B0400000000000000" pitchFamily="49" charset="-128"/>
                        </a:rPr>
                        <a:t>団体</a:t>
                      </a:r>
                    </a:p>
                  </a:txBody>
                  <a:tcPr anchor="ctr"/>
                </a:tc>
                <a:extLst>
                  <a:ext uri="{0D108BD9-81ED-4DB2-BD59-A6C34878D82A}">
                    <a16:rowId xmlns:a16="http://schemas.microsoft.com/office/drawing/2014/main" val="3143163707"/>
                  </a:ext>
                </a:extLst>
              </a:tr>
              <a:tr h="4461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latin typeface="BIZ UDゴシック" panose="020B0400000000000000" pitchFamily="49" charset="-128"/>
                          <a:ea typeface="BIZ UDゴシック" panose="020B0400000000000000" pitchFamily="49" charset="-128"/>
                        </a:rPr>
                        <a:t>花壇づくり及び清掃・除草</a:t>
                      </a:r>
                    </a:p>
                  </a:txBody>
                  <a:tcPr anchor="ctr"/>
                </a:tc>
                <a:tc>
                  <a:txBody>
                    <a:bodyPr/>
                    <a:lstStyle/>
                    <a:p>
                      <a:pPr algn="ctr"/>
                      <a:r>
                        <a:rPr kumimoji="1" lang="en-US" altLang="ja-JP" sz="1200">
                          <a:latin typeface="BIZ UDゴシック" panose="020B0400000000000000" pitchFamily="49" charset="-128"/>
                          <a:ea typeface="BIZ UDゴシック" panose="020B0400000000000000" pitchFamily="49" charset="-128"/>
                        </a:rPr>
                        <a:t>13</a:t>
                      </a:r>
                      <a:r>
                        <a:rPr kumimoji="1" lang="ja-JP" altLang="en-US" sz="1200">
                          <a:latin typeface="BIZ UDゴシック" panose="020B0400000000000000" pitchFamily="49" charset="-128"/>
                          <a:ea typeface="BIZ UDゴシック" panose="020B0400000000000000" pitchFamily="49" charset="-128"/>
                        </a:rPr>
                        <a:t>団体</a:t>
                      </a:r>
                    </a:p>
                  </a:txBody>
                  <a:tcPr anchor="ctr"/>
                </a:tc>
                <a:extLst>
                  <a:ext uri="{0D108BD9-81ED-4DB2-BD59-A6C34878D82A}">
                    <a16:rowId xmlns:a16="http://schemas.microsoft.com/office/drawing/2014/main" val="1509035696"/>
                  </a:ext>
                </a:extLst>
              </a:tr>
            </a:tbl>
          </a:graphicData>
        </a:graphic>
      </p:graphicFrame>
      <p:pic>
        <p:nvPicPr>
          <p:cNvPr id="5" name="図 4" descr="花が咲いている庭&#10;&#10;中程度の精度で自動的に生成された説明">
            <a:extLst>
              <a:ext uri="{FF2B5EF4-FFF2-40B4-BE49-F238E27FC236}">
                <a16:creationId xmlns:a16="http://schemas.microsoft.com/office/drawing/2014/main" id="{0ABE756A-8AB0-2B78-2E10-F5F6567563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4032" y="2595840"/>
            <a:ext cx="3960440" cy="2967990"/>
          </a:xfrm>
          <a:prstGeom prst="rect">
            <a:avLst/>
          </a:prstGeom>
        </p:spPr>
      </p:pic>
      <p:sp>
        <p:nvSpPr>
          <p:cNvPr id="8" name="テキスト ボックス 7">
            <a:extLst>
              <a:ext uri="{FF2B5EF4-FFF2-40B4-BE49-F238E27FC236}">
                <a16:creationId xmlns:a16="http://schemas.microsoft.com/office/drawing/2014/main" id="{5D2FD4A1-B655-A540-E8DB-B5F0BD3E0FB3}"/>
              </a:ext>
            </a:extLst>
          </p:cNvPr>
          <p:cNvSpPr txBox="1"/>
          <p:nvPr/>
        </p:nvSpPr>
        <p:spPr>
          <a:xfrm>
            <a:off x="6240016" y="2301561"/>
            <a:ext cx="4432898" cy="282536"/>
          </a:xfrm>
          <a:prstGeom prst="rect">
            <a:avLst/>
          </a:prstGeom>
          <a:noFill/>
        </p:spPr>
        <p:txBody>
          <a:bodyPr wrap="square" lIns="0" tIns="0" rIns="0" bIns="0" rtlCol="0" anchor="ctr" anchorCtr="0">
            <a:noAutofit/>
          </a:bodyPr>
          <a:lstStyle/>
          <a:p>
            <a:pPr algn="ctr"/>
            <a:r>
              <a:rPr lang="ja-JP" altLang="en-US" sz="1200">
                <a:latin typeface="BIZ UDゴシック" panose="020B0400000000000000" pitchFamily="49" charset="-128"/>
                <a:ea typeface="BIZ UDゴシック" panose="020B0400000000000000" pitchFamily="49" charset="-128"/>
              </a:rPr>
              <a:t>谷戸運動公園</a:t>
            </a:r>
            <a:endParaRPr lang="en-US" altLang="ja-JP" sz="1200">
              <a:latin typeface="BIZ UDゴシック" panose="020B0400000000000000" pitchFamily="49" charset="-128"/>
              <a:ea typeface="BIZ UDゴシック" panose="020B0400000000000000" pitchFamily="49" charset="-128"/>
            </a:endParaRPr>
          </a:p>
        </p:txBody>
      </p:sp>
      <p:sp>
        <p:nvSpPr>
          <p:cNvPr id="9" name="スライド番号プレースホルダー 8">
            <a:extLst>
              <a:ext uri="{FF2B5EF4-FFF2-40B4-BE49-F238E27FC236}">
                <a16:creationId xmlns:a16="http://schemas.microsoft.com/office/drawing/2014/main" id="{9D8228FD-BF91-D1BB-155C-FDCADD473724}"/>
              </a:ext>
            </a:extLst>
          </p:cNvPr>
          <p:cNvSpPr>
            <a:spLocks noGrp="1"/>
          </p:cNvSpPr>
          <p:nvPr>
            <p:ph type="sldNum" sz="quarter" idx="12"/>
          </p:nvPr>
        </p:nvSpPr>
        <p:spPr>
          <a:xfrm>
            <a:off x="9192344" y="6356351"/>
            <a:ext cx="2844800" cy="365125"/>
          </a:xfrm>
        </p:spPr>
        <p:txBody>
          <a:bodyPr/>
          <a:lstStyle/>
          <a:p>
            <a:fld id="{C189007B-D344-4E0A-9166-E329FF2D2DA3}" type="slidenum">
              <a:rPr kumimoji="1" lang="ja-JP" altLang="en-US" smtClean="0">
                <a:solidFill>
                  <a:schemeClr val="tx1"/>
                </a:solidFill>
                <a:latin typeface="BIZ UDゴシック" panose="020B0400000000000000" pitchFamily="49" charset="-128"/>
                <a:ea typeface="BIZ UDゴシック" panose="020B0400000000000000" pitchFamily="49" charset="-128"/>
              </a:rPr>
              <a:t>8</a:t>
            </a:fld>
            <a:endParaRPr kumimoji="1" lang="ja-JP" altLang="en-US">
              <a:solidFill>
                <a:schemeClr val="tx1"/>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9A1318CF-8A64-2C8F-B0DA-F77DADE8BCC9}"/>
              </a:ext>
            </a:extLst>
          </p:cNvPr>
          <p:cNvSpPr txBox="1"/>
          <p:nvPr/>
        </p:nvSpPr>
        <p:spPr>
          <a:xfrm>
            <a:off x="801366" y="4425862"/>
            <a:ext cx="3681651" cy="282536"/>
          </a:xfrm>
          <a:prstGeom prst="rect">
            <a:avLst/>
          </a:prstGeom>
          <a:noFill/>
        </p:spPr>
        <p:txBody>
          <a:bodyPr wrap="square" lIns="0" tIns="0" rIns="0" bIns="0" rtlCol="0" anchor="ctr" anchorCtr="0">
            <a:noAutofit/>
          </a:bodyPr>
          <a:lstStyle/>
          <a:p>
            <a:pPr algn="just"/>
            <a:r>
              <a:rPr lang="ja-JP" altLang="en-US" sz="1200">
                <a:latin typeface="BIZ UDゴシック" panose="020B0400000000000000" pitchFamily="49" charset="-128"/>
                <a:ea typeface="BIZ UDゴシック" panose="020B0400000000000000" pitchFamily="49" charset="-128"/>
              </a:rPr>
              <a:t>団体への助成・支援内容</a:t>
            </a:r>
            <a:endParaRPr lang="en-US" altLang="ja-JP" sz="1200">
              <a:latin typeface="BIZ UDゴシック" panose="020B0400000000000000" pitchFamily="49" charset="-128"/>
              <a:ea typeface="BIZ UDゴシック" panose="020B0400000000000000" pitchFamily="49" charset="-128"/>
            </a:endParaRPr>
          </a:p>
        </p:txBody>
      </p:sp>
      <p:graphicFrame>
        <p:nvGraphicFramePr>
          <p:cNvPr id="12" name="表 11">
            <a:extLst>
              <a:ext uri="{FF2B5EF4-FFF2-40B4-BE49-F238E27FC236}">
                <a16:creationId xmlns:a16="http://schemas.microsoft.com/office/drawing/2014/main" id="{952628F6-5B95-8B29-0374-425E6E69D4AF}"/>
              </a:ext>
            </a:extLst>
          </p:cNvPr>
          <p:cNvGraphicFramePr>
            <a:graphicFrameLocks noGrp="1"/>
          </p:cNvGraphicFramePr>
          <p:nvPr>
            <p:extLst>
              <p:ext uri="{D42A27DB-BD31-4B8C-83A1-F6EECF244321}">
                <p14:modId xmlns:p14="http://schemas.microsoft.com/office/powerpoint/2010/main" val="1574354398"/>
              </p:ext>
            </p:extLst>
          </p:nvPr>
        </p:nvGraphicFramePr>
        <p:xfrm>
          <a:off x="801367" y="4729783"/>
          <a:ext cx="4320000" cy="1222285"/>
        </p:xfrm>
        <a:graphic>
          <a:graphicData uri="http://schemas.openxmlformats.org/drawingml/2006/table">
            <a:tbl>
              <a:tblPr firstRow="1" bandRow="1">
                <a:tableStyleId>{5C22544A-7EE6-4342-B048-85BDC9FD1C3A}</a:tableStyleId>
              </a:tblPr>
              <a:tblGrid>
                <a:gridCol w="974153">
                  <a:extLst>
                    <a:ext uri="{9D8B030D-6E8A-4147-A177-3AD203B41FA5}">
                      <a16:colId xmlns:a16="http://schemas.microsoft.com/office/drawing/2014/main" val="941889781"/>
                    </a:ext>
                  </a:extLst>
                </a:gridCol>
                <a:gridCol w="3345847">
                  <a:extLst>
                    <a:ext uri="{9D8B030D-6E8A-4147-A177-3AD203B41FA5}">
                      <a16:colId xmlns:a16="http://schemas.microsoft.com/office/drawing/2014/main" val="2736933618"/>
                    </a:ext>
                  </a:extLst>
                </a:gridCol>
              </a:tblGrid>
              <a:tr h="330017">
                <a:tc>
                  <a:txBody>
                    <a:bodyPr/>
                    <a:lstStyle/>
                    <a:p>
                      <a:pPr algn="ctr"/>
                      <a:endParaRPr kumimoji="1" lang="ja-JP" altLang="en-US" sz="12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ja-JP" altLang="en-US" sz="1200">
                          <a:latin typeface="BIZ UDゴシック" panose="020B0400000000000000" pitchFamily="49" charset="-128"/>
                          <a:ea typeface="BIZ UDゴシック" panose="020B0400000000000000" pitchFamily="49" charset="-128"/>
                        </a:rPr>
                        <a:t>内容</a:t>
                      </a:r>
                    </a:p>
                  </a:txBody>
                  <a:tcPr anchor="ctr"/>
                </a:tc>
                <a:extLst>
                  <a:ext uri="{0D108BD9-81ED-4DB2-BD59-A6C34878D82A}">
                    <a16:rowId xmlns:a16="http://schemas.microsoft.com/office/drawing/2014/main" val="3462978980"/>
                  </a:ext>
                </a:extLst>
              </a:tr>
              <a:tr h="446134">
                <a:tc>
                  <a:txBody>
                    <a:bodyPr/>
                    <a:lstStyle/>
                    <a:p>
                      <a:pPr algn="ctr"/>
                      <a:r>
                        <a:rPr kumimoji="1" lang="ja-JP" altLang="en-US" sz="1200">
                          <a:latin typeface="BIZ UDゴシック" panose="020B0400000000000000" pitchFamily="49" charset="-128"/>
                          <a:ea typeface="BIZ UDゴシック" panose="020B0400000000000000" pitchFamily="49" charset="-128"/>
                        </a:rPr>
                        <a:t>令和４年度</a:t>
                      </a:r>
                    </a:p>
                  </a:txBody>
                  <a:tcPr anchor="ctr"/>
                </a:tc>
                <a:tc>
                  <a:txBody>
                    <a:bodyPr/>
                    <a:lstStyle/>
                    <a:p>
                      <a:pPr algn="ctr"/>
                      <a:r>
                        <a:rPr kumimoji="1" lang="ja-JP" altLang="en-US" sz="1200" dirty="0">
                          <a:latin typeface="BIZ UDゴシック" panose="020B0400000000000000" pitchFamily="49" charset="-128"/>
                          <a:ea typeface="BIZ UDゴシック"/>
                        </a:rPr>
                        <a:t>苗、肥料</a:t>
                      </a:r>
                      <a:r>
                        <a:rPr lang="ja-JP" altLang="en-US" sz="1200" dirty="0">
                          <a:solidFill>
                            <a:schemeClr val="tx1"/>
                          </a:solidFill>
                          <a:latin typeface="BIZ UDゴシック" panose="020B0400000000000000" pitchFamily="49" charset="-128"/>
                          <a:ea typeface="BIZ UDゴシック"/>
                        </a:rPr>
                        <a:t>、園芸資材</a:t>
                      </a:r>
                      <a:endParaRPr kumimoji="1" lang="ja-JP" altLang="en-US" sz="1200" dirty="0">
                        <a:solidFill>
                          <a:schemeClr val="tx1"/>
                        </a:solidFill>
                        <a:latin typeface="BIZ UDゴシック" panose="020B0400000000000000" pitchFamily="49" charset="-128"/>
                        <a:ea typeface="BIZ UDゴシック"/>
                      </a:endParaRPr>
                    </a:p>
                  </a:txBody>
                  <a:tcPr anchor="ctr"/>
                </a:tc>
                <a:extLst>
                  <a:ext uri="{0D108BD9-81ED-4DB2-BD59-A6C34878D82A}">
                    <a16:rowId xmlns:a16="http://schemas.microsoft.com/office/drawing/2014/main" val="3205697632"/>
                  </a:ext>
                </a:extLst>
              </a:tr>
              <a:tr h="446134">
                <a:tc>
                  <a:txBody>
                    <a:bodyPr/>
                    <a:lstStyle/>
                    <a:p>
                      <a:pPr algn="ctr"/>
                      <a:r>
                        <a:rPr kumimoji="1" lang="ja-JP" altLang="en-US" sz="1200">
                          <a:latin typeface="BIZ UDゴシック" panose="020B0400000000000000" pitchFamily="49" charset="-128"/>
                          <a:ea typeface="BIZ UDゴシック" panose="020B0400000000000000" pitchFamily="49" charset="-128"/>
                        </a:rPr>
                        <a:t>令和５年度</a:t>
                      </a:r>
                    </a:p>
                  </a:txBody>
                  <a:tcPr anchor="ctr"/>
                </a:tc>
                <a:tc>
                  <a:txBody>
                    <a:bodyPr/>
                    <a:lstStyle/>
                    <a:p>
                      <a:pPr algn="ctr"/>
                      <a:r>
                        <a:rPr kumimoji="1" lang="ja-JP" altLang="en-US" sz="1200" dirty="0">
                          <a:latin typeface="BIZ UDゴシック" panose="020B0400000000000000" pitchFamily="49" charset="-128"/>
                          <a:ea typeface="BIZ UDゴシック"/>
                        </a:rPr>
                        <a:t>苗、</a:t>
                      </a:r>
                      <a:r>
                        <a:rPr kumimoji="1" lang="ja-JP" altLang="en-US" sz="1200" dirty="0">
                          <a:solidFill>
                            <a:schemeClr val="tx1"/>
                          </a:solidFill>
                          <a:latin typeface="BIZ UDゴシック" panose="020B0400000000000000" pitchFamily="49" charset="-128"/>
                          <a:ea typeface="BIZ UDゴシック"/>
                        </a:rPr>
                        <a:t>肥料、</a:t>
                      </a:r>
                      <a:r>
                        <a:rPr lang="ja-JP" altLang="en-US" sz="1200" dirty="0">
                          <a:solidFill>
                            <a:schemeClr val="tx1"/>
                          </a:solidFill>
                          <a:latin typeface="BIZ UDゴシック" panose="020B0400000000000000" pitchFamily="49" charset="-128"/>
                          <a:ea typeface="BIZ UDゴシック"/>
                        </a:rPr>
                        <a:t>園芸資材</a:t>
                      </a:r>
                      <a:endParaRPr kumimoji="1" lang="ja-JP" altLang="en-US" sz="1200" dirty="0">
                        <a:solidFill>
                          <a:schemeClr val="tx1"/>
                        </a:solidFill>
                        <a:latin typeface="BIZ UDゴシック" panose="020B0400000000000000" pitchFamily="49" charset="-128"/>
                        <a:ea typeface="BIZ UDゴシック"/>
                      </a:endParaRPr>
                    </a:p>
                  </a:txBody>
                  <a:tcPr anchor="ctr"/>
                </a:tc>
                <a:extLst>
                  <a:ext uri="{0D108BD9-81ED-4DB2-BD59-A6C34878D82A}">
                    <a16:rowId xmlns:a16="http://schemas.microsoft.com/office/drawing/2014/main" val="3143163707"/>
                  </a:ext>
                </a:extLst>
              </a:tr>
            </a:tbl>
          </a:graphicData>
        </a:graphic>
      </p:graphicFrame>
    </p:spTree>
    <p:extLst>
      <p:ext uri="{BB962C8B-B14F-4D97-AF65-F5344CB8AC3E}">
        <p14:creationId xmlns:p14="http://schemas.microsoft.com/office/powerpoint/2010/main" val="321540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4326" y="428402"/>
            <a:ext cx="11454322" cy="432000"/>
          </a:xfrm>
        </p:spPr>
        <p:txBody>
          <a:bodyPr vert="horz" lIns="0" tIns="0" rIns="0" bIns="0" rtlCol="0" anchor="b" anchorCtr="0">
            <a:normAutofit fontScale="90000"/>
          </a:bodyPr>
          <a:lstStyle/>
          <a:p>
            <a:pPr algn="l"/>
            <a:r>
              <a:rPr lang="ja-JP" altLang="en-US" sz="2800" dirty="0">
                <a:latin typeface="BIZ UDゴシック" panose="020B0400000000000000" pitchFamily="49" charset="-128"/>
                <a:ea typeface="BIZ UDゴシック" panose="020B0400000000000000" pitchFamily="49" charset="-128"/>
              </a:rPr>
              <a:t>活気やにぎわい、地域の個性を生かした景観（商業施設や商店街のある街並み）</a:t>
            </a:r>
          </a:p>
        </p:txBody>
      </p:sp>
      <p:cxnSp>
        <p:nvCxnSpPr>
          <p:cNvPr id="4" name="直線コネクタ 3"/>
          <p:cNvCxnSpPr>
            <a:cxnSpLocks/>
          </p:cNvCxnSpPr>
          <p:nvPr/>
        </p:nvCxnSpPr>
        <p:spPr>
          <a:xfrm>
            <a:off x="474326" y="860402"/>
            <a:ext cx="1059022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23397" y="1040646"/>
            <a:ext cx="5787970" cy="3152135"/>
          </a:xfrm>
          <a:prstGeom prst="rect">
            <a:avLst/>
          </a:prstGeom>
          <a:noFill/>
        </p:spPr>
        <p:txBody>
          <a:bodyPr wrap="square" lIns="0" tIns="0" rIns="0" bIns="0" rtlCol="0">
            <a:noAutofit/>
          </a:bodyPr>
          <a:lstStyle/>
          <a:p>
            <a:r>
              <a:rPr lang="ja-JP" altLang="en-US" sz="1600" dirty="0">
                <a:latin typeface="BIZ UDゴシック" panose="020B0400000000000000" pitchFamily="49" charset="-128"/>
                <a:ea typeface="BIZ UDゴシック" panose="020B0400000000000000" pitchFamily="49" charset="-128"/>
              </a:rPr>
              <a:t>○区内には、地域の日常生活の拠点となっている商業地や商店　</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街が数多く存在し、商店会の数だけでも約</a:t>
            </a:r>
            <a:r>
              <a:rPr lang="en-US" altLang="ja-JP" sz="1600" dirty="0">
                <a:latin typeface="BIZ UDゴシック" panose="020B0400000000000000" pitchFamily="49" charset="-128"/>
                <a:ea typeface="BIZ UDゴシック" panose="020B0400000000000000" pitchFamily="49" charset="-128"/>
              </a:rPr>
              <a:t>60</a:t>
            </a:r>
            <a:r>
              <a:rPr lang="ja-JP" altLang="en-US" sz="1600" dirty="0">
                <a:latin typeface="BIZ UDゴシック" panose="020B0400000000000000" pitchFamily="49" charset="-128"/>
                <a:ea typeface="BIZ UDゴシック" panose="020B0400000000000000" pitchFamily="49" charset="-128"/>
              </a:rPr>
              <a:t>か所にのぼりま</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す。</a:t>
            </a:r>
          </a:p>
          <a:p>
            <a:r>
              <a:rPr lang="ja-JP" altLang="en-US" sz="1600" dirty="0">
                <a:latin typeface="BIZ UDゴシック" panose="020B0400000000000000" pitchFamily="49" charset="-128"/>
                <a:ea typeface="BIZ UDゴシック" panose="020B0400000000000000" pitchFamily="49" charset="-128"/>
              </a:rPr>
              <a:t>○商店街の大部分が鉄道駅を中心に形成された路線型の商業地</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で、地域のにぎわいの軸となっています。商店街では、道路</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舗装のインターロッキング、街路灯やバナー等の統一により、</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一体感のある景観を形成しています。</a:t>
            </a:r>
          </a:p>
          <a:p>
            <a:r>
              <a:rPr lang="ja-JP" altLang="en-US" sz="1600" dirty="0">
                <a:latin typeface="BIZ UDゴシック" panose="020B0400000000000000" pitchFamily="49" charset="-128"/>
                <a:ea typeface="BIZ UDゴシック" panose="020B0400000000000000" pitchFamily="49" charset="-128"/>
              </a:rPr>
              <a:t>○景観上の課題としては、アーケードの老朽化、歩行者空間が</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狭いことなどがあげられます。また、近年、消費者の生活</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様式の変化に伴う影響等により、シャッターが降りている店</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舗が増えていることもあり、商業地や商店街の連続したにぎ</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わいの創出が求められます。</a:t>
            </a:r>
          </a:p>
        </p:txBody>
      </p:sp>
      <p:sp>
        <p:nvSpPr>
          <p:cNvPr id="24" name="テキスト ボックス 23">
            <a:extLst>
              <a:ext uri="{FF2B5EF4-FFF2-40B4-BE49-F238E27FC236}">
                <a16:creationId xmlns:a16="http://schemas.microsoft.com/office/drawing/2014/main" id="{B63340B6-36F0-72CE-534A-F560D7728CF4}"/>
              </a:ext>
            </a:extLst>
          </p:cNvPr>
          <p:cNvSpPr txBox="1"/>
          <p:nvPr/>
        </p:nvSpPr>
        <p:spPr>
          <a:xfrm>
            <a:off x="7032104" y="6161650"/>
            <a:ext cx="4432898" cy="234991"/>
          </a:xfrm>
          <a:prstGeom prst="rect">
            <a:avLst/>
          </a:prstGeom>
          <a:noFill/>
        </p:spPr>
        <p:txBody>
          <a:bodyPr wrap="square" lIns="0" tIns="0" rIns="0" bIns="0" rtlCol="0" anchor="ctr" anchorCtr="0">
            <a:noAutofit/>
          </a:bodyPr>
          <a:lstStyle/>
          <a:p>
            <a:pPr algn="r"/>
            <a:r>
              <a:rPr lang="ja-JP" altLang="en-US" sz="800" dirty="0">
                <a:latin typeface="BIZ UDゴシック" panose="020B0400000000000000" pitchFamily="49" charset="-128"/>
                <a:ea typeface="BIZ UDゴシック" panose="020B0400000000000000" pitchFamily="49" charset="-128"/>
              </a:rPr>
              <a:t>（出典：中野区景観方針）</a:t>
            </a:r>
            <a:endParaRPr lang="en-US" altLang="ja-JP" sz="800" dirty="0">
              <a:latin typeface="BIZ UDゴシック" panose="020B0400000000000000" pitchFamily="49" charset="-128"/>
              <a:ea typeface="BIZ UDゴシック" panose="020B0400000000000000" pitchFamily="49" charset="-128"/>
            </a:endParaRPr>
          </a:p>
        </p:txBody>
      </p:sp>
      <p:grpSp>
        <p:nvGrpSpPr>
          <p:cNvPr id="3" name="グループ化 2">
            <a:extLst>
              <a:ext uri="{FF2B5EF4-FFF2-40B4-BE49-F238E27FC236}">
                <a16:creationId xmlns:a16="http://schemas.microsoft.com/office/drawing/2014/main" id="{8212A61B-D159-5488-84E0-8C74B5520017}"/>
              </a:ext>
            </a:extLst>
          </p:cNvPr>
          <p:cNvGrpSpPr/>
          <p:nvPr/>
        </p:nvGrpSpPr>
        <p:grpSpPr>
          <a:xfrm>
            <a:off x="6744071" y="1040646"/>
            <a:ext cx="5211785" cy="5087558"/>
            <a:chOff x="-1121" y="99"/>
            <a:chExt cx="57566" cy="56186"/>
          </a:xfrm>
        </p:grpSpPr>
        <p:pic>
          <p:nvPicPr>
            <p:cNvPr id="5" name="図 4">
              <a:extLst>
                <a:ext uri="{FF2B5EF4-FFF2-40B4-BE49-F238E27FC236}">
                  <a16:creationId xmlns:a16="http://schemas.microsoft.com/office/drawing/2014/main" id="{B6A7CE50-C0DC-DECE-3E53-28BEFDCFB8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1121" y="99"/>
              <a:ext cx="57566" cy="56186"/>
            </a:xfrm>
            <a:prstGeom prst="rect">
              <a:avLst/>
            </a:prstGeom>
            <a:noFill/>
          </p:spPr>
        </p:pic>
        <p:pic>
          <p:nvPicPr>
            <p:cNvPr id="7" name="図 6">
              <a:extLst>
                <a:ext uri="{FF2B5EF4-FFF2-40B4-BE49-F238E27FC236}">
                  <a16:creationId xmlns:a16="http://schemas.microsoft.com/office/drawing/2014/main" id="{F17082FE-B30A-B18A-256A-949058E2C4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722" y="33509"/>
              <a:ext cx="17311" cy="20994"/>
            </a:xfrm>
            <a:prstGeom prst="rect">
              <a:avLst/>
            </a:prstGeom>
            <a:noFill/>
          </p:spPr>
        </p:pic>
      </p:grpSp>
      <p:grpSp>
        <p:nvGrpSpPr>
          <p:cNvPr id="8" name="グループ化 7">
            <a:extLst>
              <a:ext uri="{FF2B5EF4-FFF2-40B4-BE49-F238E27FC236}">
                <a16:creationId xmlns:a16="http://schemas.microsoft.com/office/drawing/2014/main" id="{86550648-C0B9-31ED-CA99-F620C13DFC1F}"/>
              </a:ext>
            </a:extLst>
          </p:cNvPr>
          <p:cNvGrpSpPr/>
          <p:nvPr/>
        </p:nvGrpSpPr>
        <p:grpSpPr>
          <a:xfrm>
            <a:off x="2812539" y="4529961"/>
            <a:ext cx="1899920" cy="1677670"/>
            <a:chOff x="-3545" y="2992"/>
            <a:chExt cx="21652" cy="19122"/>
          </a:xfrm>
        </p:grpSpPr>
        <p:pic>
          <p:nvPicPr>
            <p:cNvPr id="15" name="図 14">
              <a:extLst>
                <a:ext uri="{FF2B5EF4-FFF2-40B4-BE49-F238E27FC236}">
                  <a16:creationId xmlns:a16="http://schemas.microsoft.com/office/drawing/2014/main" id="{0327B4FE-96AA-91EA-3A08-B4A390654F73}"/>
                </a:ext>
              </a:extLst>
            </p:cNvPr>
            <p:cNvPicPr>
              <a:picLocks noChangeAspect="1" noChangeArrowheads="1"/>
            </p:cNvPicPr>
            <p:nvPr/>
          </p:nvPicPr>
          <p:blipFill rotWithShape="1">
            <a:blip r:embed="rId4"/>
            <a:srcRect l="6122" t="7545" r="2533" b="2360"/>
            <a:stretch/>
          </p:blipFill>
          <p:spPr>
            <a:xfrm>
              <a:off x="-3545" y="2992"/>
              <a:ext cx="21420" cy="15845"/>
            </a:xfrm>
            <a:prstGeom prst="rect">
              <a:avLst/>
            </a:prstGeom>
            <a:noFill/>
          </p:spPr>
        </p:pic>
        <p:sp>
          <p:nvSpPr>
            <p:cNvPr id="16" name="テキスト ボックス 232">
              <a:extLst>
                <a:ext uri="{FF2B5EF4-FFF2-40B4-BE49-F238E27FC236}">
                  <a16:creationId xmlns:a16="http://schemas.microsoft.com/office/drawing/2014/main" id="{473E06E0-EA55-388A-E3EB-404D9A8243CF}"/>
                </a:ext>
              </a:extLst>
            </p:cNvPr>
            <p:cNvSpPr txBox="1">
              <a:spLocks noChangeArrowheads="1"/>
            </p:cNvSpPr>
            <p:nvPr/>
          </p:nvSpPr>
          <p:spPr>
            <a:xfrm>
              <a:off x="-3391" y="18903"/>
              <a:ext cx="21498" cy="3211"/>
            </a:xfrm>
            <a:prstGeom prst="rect">
              <a:avLst/>
            </a:prstGeom>
            <a:noFill/>
            <a:ln>
              <a:noFill/>
            </a:ln>
          </p:spPr>
          <p:txBody>
            <a:bodyPr rot="0" wrap="square" anchor="t" anchorCtr="0" upright="1"/>
            <a:lstStyle/>
            <a:p>
              <a:pPr algn="ctr">
                <a:lnSpc>
                  <a:spcPts val="1100"/>
                </a:lnSpc>
              </a:pPr>
              <a:r>
                <a:rPr lang="ja-JP" sz="800" kern="100">
                  <a:effectLst/>
                  <a:latin typeface="BIZ UD明朝 Medium" panose="02020500000000000000" pitchFamily="17" charset="-128"/>
                  <a:ea typeface="BIZ UDゴシック" panose="020B0400000000000000" pitchFamily="49" charset="-128"/>
                  <a:cs typeface="Times New Roman" panose="02020603050405020304" pitchFamily="18" charset="0"/>
                </a:rPr>
                <a:t>（写真：野方本町通商店街）</a:t>
              </a:r>
              <a:endParaRPr lang="ja-JP" sz="900" kern="100">
                <a:effectLst/>
                <a:latin typeface="BIZ UD明朝 Medium" panose="02020500000000000000" pitchFamily="17" charset="-128"/>
                <a:ea typeface="BIZ UD明朝 Medium" panose="02020500000000000000" pitchFamily="17" charset="-128"/>
                <a:cs typeface="Times New Roman" panose="02020603050405020304" pitchFamily="18" charset="0"/>
              </a:endParaRPr>
            </a:p>
          </p:txBody>
        </p:sp>
      </p:grpSp>
      <p:grpSp>
        <p:nvGrpSpPr>
          <p:cNvPr id="9" name="グループ化 8">
            <a:extLst>
              <a:ext uri="{FF2B5EF4-FFF2-40B4-BE49-F238E27FC236}">
                <a16:creationId xmlns:a16="http://schemas.microsoft.com/office/drawing/2014/main" id="{241A0831-5BF3-0DAF-BCB8-A6B6C14CE2B8}"/>
              </a:ext>
            </a:extLst>
          </p:cNvPr>
          <p:cNvGrpSpPr/>
          <p:nvPr/>
        </p:nvGrpSpPr>
        <p:grpSpPr>
          <a:xfrm>
            <a:off x="760854" y="4529962"/>
            <a:ext cx="1866900" cy="1720852"/>
            <a:chOff x="9462" y="6102"/>
            <a:chExt cx="18677" cy="17227"/>
          </a:xfrm>
        </p:grpSpPr>
        <p:sp>
          <p:nvSpPr>
            <p:cNvPr id="13" name="テキスト ボックス 653">
              <a:extLst>
                <a:ext uri="{FF2B5EF4-FFF2-40B4-BE49-F238E27FC236}">
                  <a16:creationId xmlns:a16="http://schemas.microsoft.com/office/drawing/2014/main" id="{F075E79A-EEB6-51F7-6006-0058773107BD}"/>
                </a:ext>
              </a:extLst>
            </p:cNvPr>
            <p:cNvSpPr txBox="1">
              <a:spLocks noChangeArrowheads="1"/>
            </p:cNvSpPr>
            <p:nvPr/>
          </p:nvSpPr>
          <p:spPr>
            <a:xfrm>
              <a:off x="10017" y="20113"/>
              <a:ext cx="17946" cy="3216"/>
            </a:xfrm>
            <a:prstGeom prst="rect">
              <a:avLst/>
            </a:prstGeom>
            <a:noFill/>
            <a:ln>
              <a:noFill/>
            </a:ln>
          </p:spPr>
          <p:txBody>
            <a:bodyPr rot="0" wrap="square" anchor="t" anchorCtr="0" upright="1"/>
            <a:lstStyle/>
            <a:p>
              <a:pPr algn="ctr">
                <a:lnSpc>
                  <a:spcPts val="1100"/>
                </a:lnSpc>
              </a:pPr>
              <a:r>
                <a:rPr lang="ja-JP" sz="800" kern="100" dirty="0">
                  <a:effectLst/>
                  <a:latin typeface="BIZ UD明朝 Medium" panose="02020500000000000000" pitchFamily="17" charset="-128"/>
                  <a:ea typeface="BIZ UDゴシック" panose="020B0400000000000000" pitchFamily="49" charset="-128"/>
                  <a:cs typeface="Times New Roman" panose="02020603050405020304" pitchFamily="18" charset="0"/>
                </a:rPr>
                <a:t>（写真：鍋横大通商店会）</a:t>
              </a:r>
              <a:endParaRPr lang="ja-JP" sz="900" kern="100" dirty="0">
                <a:effectLst/>
                <a:latin typeface="BIZ UD明朝 Medium" panose="02020500000000000000" pitchFamily="17" charset="-128"/>
                <a:ea typeface="BIZ UD明朝 Medium" panose="02020500000000000000" pitchFamily="17" charset="-128"/>
                <a:cs typeface="Times New Roman" panose="02020603050405020304" pitchFamily="18" charset="0"/>
              </a:endParaRPr>
            </a:p>
          </p:txBody>
        </p:sp>
        <p:pic>
          <p:nvPicPr>
            <p:cNvPr id="14" name="図 13" descr="屋外, 建物, ストリート, 道路 が含まれている画像&#10;&#10;自動的に生成された説明">
              <a:extLst>
                <a:ext uri="{FF2B5EF4-FFF2-40B4-BE49-F238E27FC236}">
                  <a16:creationId xmlns:a16="http://schemas.microsoft.com/office/drawing/2014/main" id="{372B4504-A080-F3FE-185F-9A01BB676847}"/>
                </a:ext>
              </a:extLst>
            </p:cNvPr>
            <p:cNvPicPr>
              <a:picLocks noChangeAspect="1" noChangeArrowheads="1"/>
            </p:cNvPicPr>
            <p:nvPr/>
          </p:nvPicPr>
          <p:blipFill>
            <a:blip r:embed="rId5"/>
            <a:stretch>
              <a:fillRect/>
            </a:stretch>
          </p:blipFill>
          <p:spPr>
            <a:xfrm>
              <a:off x="9462" y="6102"/>
              <a:ext cx="18677" cy="14011"/>
            </a:xfrm>
            <a:prstGeom prst="rect">
              <a:avLst/>
            </a:prstGeom>
            <a:noFill/>
          </p:spPr>
        </p:pic>
      </p:grpSp>
      <p:grpSp>
        <p:nvGrpSpPr>
          <p:cNvPr id="10" name="グループ化 9">
            <a:extLst>
              <a:ext uri="{FF2B5EF4-FFF2-40B4-BE49-F238E27FC236}">
                <a16:creationId xmlns:a16="http://schemas.microsoft.com/office/drawing/2014/main" id="{C4EA13D0-ECB9-0216-3E60-E816553269F8}"/>
              </a:ext>
            </a:extLst>
          </p:cNvPr>
          <p:cNvGrpSpPr/>
          <p:nvPr/>
        </p:nvGrpSpPr>
        <p:grpSpPr>
          <a:xfrm>
            <a:off x="4712459" y="4514086"/>
            <a:ext cx="1875790" cy="1851660"/>
            <a:chOff x="-1432" y="-1099"/>
            <a:chExt cx="18765" cy="18544"/>
          </a:xfrm>
        </p:grpSpPr>
        <p:pic>
          <p:nvPicPr>
            <p:cNvPr id="11" name="図 10" descr="建物の外観&#10;&#10;低い精度で自動的に生成された説明">
              <a:extLst>
                <a:ext uri="{FF2B5EF4-FFF2-40B4-BE49-F238E27FC236}">
                  <a16:creationId xmlns:a16="http://schemas.microsoft.com/office/drawing/2014/main" id="{73C15C04-8509-F81A-5D4D-2756D909A083}"/>
                </a:ext>
              </a:extLst>
            </p:cNvPr>
            <p:cNvPicPr>
              <a:picLocks noChangeAspect="1" noChangeArrowheads="1"/>
            </p:cNvPicPr>
            <p:nvPr/>
          </p:nvPicPr>
          <p:blipFill>
            <a:blip r:embed="rId6"/>
            <a:stretch>
              <a:fillRect/>
            </a:stretch>
          </p:blipFill>
          <p:spPr>
            <a:xfrm rot="5400000">
              <a:off x="822" y="-1651"/>
              <a:ext cx="14190" cy="15293"/>
            </a:xfrm>
            <a:prstGeom prst="rect">
              <a:avLst/>
            </a:prstGeom>
            <a:noFill/>
          </p:spPr>
        </p:pic>
        <p:sp>
          <p:nvSpPr>
            <p:cNvPr id="12" name="テキスト ボックス 640">
              <a:extLst>
                <a:ext uri="{FF2B5EF4-FFF2-40B4-BE49-F238E27FC236}">
                  <a16:creationId xmlns:a16="http://schemas.microsoft.com/office/drawing/2014/main" id="{31C11324-5D63-555D-6CB1-A1A23A85D2B3}"/>
                </a:ext>
              </a:extLst>
            </p:cNvPr>
            <p:cNvSpPr txBox="1">
              <a:spLocks noChangeArrowheads="1"/>
            </p:cNvSpPr>
            <p:nvPr/>
          </p:nvSpPr>
          <p:spPr>
            <a:xfrm>
              <a:off x="-1432" y="13140"/>
              <a:ext cx="18765" cy="4305"/>
            </a:xfrm>
            <a:prstGeom prst="rect">
              <a:avLst/>
            </a:prstGeom>
            <a:noFill/>
            <a:ln>
              <a:noFill/>
            </a:ln>
          </p:spPr>
          <p:txBody>
            <a:bodyPr rot="0" wrap="square" anchor="t" anchorCtr="0" upright="1"/>
            <a:lstStyle/>
            <a:p>
              <a:pPr algn="ctr">
                <a:lnSpc>
                  <a:spcPts val="1100"/>
                </a:lnSpc>
              </a:pPr>
              <a:r>
                <a:rPr lang="ja-JP" sz="800" kern="100">
                  <a:effectLst/>
                  <a:latin typeface="BIZ UD明朝 Medium" panose="02020500000000000000" pitchFamily="17" charset="-128"/>
                  <a:ea typeface="BIZ UDゴシック" panose="020B0400000000000000" pitchFamily="49" charset="-128"/>
                  <a:cs typeface="Times New Roman" panose="02020603050405020304" pitchFamily="18" charset="0"/>
                </a:rPr>
                <a:t>（写真：もみじ山共栄千光会）</a:t>
              </a:r>
              <a:endParaRPr lang="ja-JP" sz="900" kern="100">
                <a:effectLst/>
                <a:latin typeface="BIZ UD明朝 Medium" panose="02020500000000000000" pitchFamily="17" charset="-128"/>
                <a:ea typeface="BIZ UD明朝 Medium" panose="02020500000000000000" pitchFamily="17" charset="-128"/>
                <a:cs typeface="Times New Roman" panose="02020603050405020304" pitchFamily="18" charset="0"/>
              </a:endParaRPr>
            </a:p>
          </p:txBody>
        </p:sp>
      </p:grpSp>
      <p:sp>
        <p:nvSpPr>
          <p:cNvPr id="18" name="スライド番号プレースホルダー 8">
            <a:extLst>
              <a:ext uri="{FF2B5EF4-FFF2-40B4-BE49-F238E27FC236}">
                <a16:creationId xmlns:a16="http://schemas.microsoft.com/office/drawing/2014/main" id="{2DB0B7C2-998E-7F4C-CC91-E18110DC8F8A}"/>
              </a:ext>
            </a:extLst>
          </p:cNvPr>
          <p:cNvSpPr>
            <a:spLocks noGrp="1"/>
          </p:cNvSpPr>
          <p:nvPr>
            <p:ph type="sldNum" sz="quarter" idx="12"/>
          </p:nvPr>
        </p:nvSpPr>
        <p:spPr>
          <a:xfrm>
            <a:off x="9192344" y="6356351"/>
            <a:ext cx="2844800" cy="365125"/>
          </a:xfrm>
        </p:spPr>
        <p:txBody>
          <a:bodyPr/>
          <a:lstStyle/>
          <a:p>
            <a:fld id="{C189007B-D344-4E0A-9166-E329FF2D2DA3}" type="slidenum">
              <a:rPr kumimoji="1" lang="ja-JP" altLang="en-US" smtClean="0">
                <a:solidFill>
                  <a:schemeClr val="tx1"/>
                </a:solidFill>
                <a:latin typeface="BIZ UDゴシック" panose="020B0400000000000000" pitchFamily="49" charset="-128"/>
                <a:ea typeface="BIZ UDゴシック" panose="020B0400000000000000" pitchFamily="49" charset="-128"/>
              </a:rPr>
              <a:t>9</a:t>
            </a:fld>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52799508"/>
      </p:ext>
    </p:extLst>
  </p:cSld>
  <p:clrMapOvr>
    <a:masterClrMapping/>
  </p:clrMapOvr>
</p:sld>
</file>

<file path=ppt/theme/theme1.xml><?xml version="1.0" encoding="utf-8"?>
<a:theme xmlns:a="http://schemas.openxmlformats.org/drawingml/2006/main" name="Office ​​テーマ">
  <a:themeElements>
    <a:clrScheme name="ユーザー定義 1">
      <a:dk1>
        <a:srgbClr val="323232"/>
      </a:dk1>
      <a:lt1>
        <a:sysClr val="window" lastClr="FFFFFF"/>
      </a:lt1>
      <a:dk2>
        <a:srgbClr val="505050"/>
      </a:dk2>
      <a:lt2>
        <a:srgbClr val="F6F6F6"/>
      </a:lt2>
      <a:accent1>
        <a:srgbClr val="000066"/>
      </a:accent1>
      <a:accent2>
        <a:srgbClr val="407A52"/>
      </a:accent2>
      <a:accent3>
        <a:srgbClr val="F62459"/>
      </a:accent3>
      <a:accent4>
        <a:srgbClr val="8064A2"/>
      </a:accent4>
      <a:accent5>
        <a:srgbClr val="4BACC6"/>
      </a:accent5>
      <a:accent6>
        <a:srgbClr val="F79646"/>
      </a:accent6>
      <a:hlink>
        <a:srgbClr val="0000FF"/>
      </a:hlink>
      <a:folHlink>
        <a:srgbClr val="800080"/>
      </a:folHlink>
    </a:clrScheme>
    <a:fontScheme name="ユーザー定義">
      <a:majorFont>
        <a:latin typeface="Meiryo UI"/>
        <a:ea typeface="メイリオ"/>
        <a:cs typeface=""/>
      </a:majorFont>
      <a:minorFont>
        <a:latin typeface="Meiryo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22F3B3FAEAED0439CA088E1B54EE86F" ma:contentTypeVersion="14" ma:contentTypeDescription="新しいドキュメントを作成します。" ma:contentTypeScope="" ma:versionID="787795168a56113c00d6fa77fe5eb6a0">
  <xsd:schema xmlns:xsd="http://www.w3.org/2001/XMLSchema" xmlns:xs="http://www.w3.org/2001/XMLSchema" xmlns:p="http://schemas.microsoft.com/office/2006/metadata/properties" xmlns:ns2="a55f56d5-d60e-427d-866e-e62e1cf6ed12" xmlns:ns3="afea0d53-84bb-4029-8bad-6e864a4f3b6e" targetNamespace="http://schemas.microsoft.com/office/2006/metadata/properties" ma:root="true" ma:fieldsID="9a3d8c01c4baeb2157b20fe1eaaa0a43" ns2:_="" ns3:_="">
    <xsd:import namespace="a55f56d5-d60e-427d-866e-e62e1cf6ed12"/>
    <xsd:import namespace="afea0d53-84bb-4029-8bad-6e864a4f3b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_x7de0__x5207_" minOccurs="0"/>
                <xsd:element ref="ns2:_x74b0__x5883__x4f01__x753b_" minOccurs="0"/>
                <xsd:element ref="ns2:_x74b0__x5883__x4f01__x753b__x4fc2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f56d5-d60e-427d-866e-e62e1cf6ed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3576f6b1-d0e7-45c8-9630-35c6e35c003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x7de0__x5207_" ma:index="19" nillable="true" ma:displayName="締切" ma:format="DateTime" ma:internalName="_x7de0__x5207_">
      <xsd:simpleType>
        <xsd:restriction base="dms:DateTime"/>
      </xsd:simpleType>
    </xsd:element>
    <xsd:element name="_x74b0__x5883__x4f01__x753b_" ma:index="20" nillable="true" ma:displayName="環境企画" ma:default="1" ma:format="Dropdown" ma:internalName="_x74b0__x5883__x4f01__x753b_">
      <xsd:simpleType>
        <xsd:restriction base="dms:Boolean"/>
      </xsd:simpleType>
    </xsd:element>
    <xsd:element name="_x74b0__x5883__x4f01__x753b__x4fc2_" ma:index="21" nillable="true" ma:displayName="環境企画係" ma:default="未着手" ma:format="Dropdown" ma:internalName="_x74b0__x5883__x4f01__x753b__x4fc2_">
      <xsd:simpleType>
        <xsd:restriction base="dms:Choice">
          <xsd:enumeration value="対応中"/>
          <xsd:enumeration value="未着手"/>
          <xsd:enumeration value="選択肢 3"/>
        </xsd:restriction>
      </xsd:simpleType>
    </xsd:element>
  </xsd:schema>
  <xsd:schema xmlns:xsd="http://www.w3.org/2001/XMLSchema" xmlns:xs="http://www.w3.org/2001/XMLSchema" xmlns:dms="http://schemas.microsoft.com/office/2006/documentManagement/types" xmlns:pc="http://schemas.microsoft.com/office/infopath/2007/PartnerControls" targetNamespace="afea0d53-84bb-4029-8bad-6e864a4f3b6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954ca92-485d-46f0-bc5b-fa38d0d50114}" ma:internalName="TaxCatchAll" ma:showField="CatchAllData" ma:web="afea0d53-84bb-4029-8bad-6e864a4f3b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74b0__x5883__x4f01__x753b_ xmlns="a55f56d5-d60e-427d-866e-e62e1cf6ed12">true</_x74b0__x5883__x4f01__x753b_>
    <TaxCatchAll xmlns="afea0d53-84bb-4029-8bad-6e864a4f3b6e" xsi:nil="true"/>
    <lcf76f155ced4ddcb4097134ff3c332f xmlns="a55f56d5-d60e-427d-866e-e62e1cf6ed12">
      <Terms xmlns="http://schemas.microsoft.com/office/infopath/2007/PartnerControls"/>
    </lcf76f155ced4ddcb4097134ff3c332f>
    <_x74b0__x5883__x4f01__x753b__x4fc2_ xmlns="a55f56d5-d60e-427d-866e-e62e1cf6ed12">未着手</_x74b0__x5883__x4f01__x753b__x4fc2_>
    <_x7de0__x5207_ xmlns="a55f56d5-d60e-427d-866e-e62e1cf6ed1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01486C-7849-46B3-82B4-19AD27921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5f56d5-d60e-427d-866e-e62e1cf6ed12"/>
    <ds:schemaRef ds:uri="afea0d53-84bb-4029-8bad-6e864a4f3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2E9C6-3075-452C-9B9F-D0E17AA7F00B}">
  <ds:schemaRefs>
    <ds:schemaRef ds:uri="http://purl.org/dc/terms/"/>
    <ds:schemaRef ds:uri="http://schemas.microsoft.com/office/2006/documentManagement/types"/>
    <ds:schemaRef ds:uri="http://purl.org/dc/elements/1.1/"/>
    <ds:schemaRef ds:uri="a55f56d5-d60e-427d-866e-e62e1cf6ed12"/>
    <ds:schemaRef ds:uri="http://schemas.openxmlformats.org/package/2006/metadata/core-properties"/>
    <ds:schemaRef ds:uri="http://www.w3.org/XML/1998/namespace"/>
    <ds:schemaRef ds:uri="http://schemas.microsoft.com/office/infopath/2007/PartnerControls"/>
    <ds:schemaRef ds:uri="afea0d53-84bb-4029-8bad-6e864a4f3b6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7AC0E05-282B-4E4E-8D0A-0308077EFB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3492</TotalTime>
  <Words>1835</Words>
  <Application>Microsoft Office PowerPoint</Application>
  <PresentationFormat>ワイド画面</PresentationFormat>
  <Paragraphs>183</Paragraphs>
  <Slides>13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BIZ UDゴシック</vt:lpstr>
      <vt:lpstr>BIZ UD明朝 Medium</vt:lpstr>
      <vt:lpstr>Meiryo UI</vt:lpstr>
      <vt:lpstr>Arial</vt:lpstr>
      <vt:lpstr>Calibri</vt:lpstr>
      <vt:lpstr>Office ​​テーマ</vt:lpstr>
      <vt:lpstr>中野区の現状に関する参考資料 【テーマ３】</vt:lpstr>
      <vt:lpstr>第４次環境基本計画の目標</vt:lpstr>
      <vt:lpstr>第４次中野区環境基本計画における目標と現状値</vt:lpstr>
      <vt:lpstr>【テーマ３】 快適に暮らせる美しいまちづくり</vt:lpstr>
      <vt:lpstr>公害への対策について</vt:lpstr>
      <vt:lpstr>美化啓発・清掃活動</vt:lpstr>
      <vt:lpstr>歩きたばこ・ポイ捨て防止対策</vt:lpstr>
      <vt:lpstr>区民団体による公園内の花壇づくり及び清掃・除草活動の認定並びに支援</vt:lpstr>
      <vt:lpstr>活気やにぎわい、地域の個性を生かした景観（商業施設や商店街のある街並み）</vt:lpstr>
      <vt:lpstr>中野ミューラルプロジェクト</vt:lpstr>
      <vt:lpstr>空き家対策の推進</vt:lpstr>
      <vt:lpstr>「物品の蓄積等による不良な生活環境の解消」への対策</vt:lpstr>
      <vt:lpstr>アライグマ・ハクビシンの被害対策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1.地域の特徴</dc:title>
  <dc:creator>Administrator</dc:creator>
  <cp:lastModifiedBy>上野　弘明</cp:lastModifiedBy>
  <cp:revision>253</cp:revision>
  <cp:lastPrinted>2019-03-05T04:55:43Z</cp:lastPrinted>
  <dcterms:created xsi:type="dcterms:W3CDTF">2019-01-31T01:19:07Z</dcterms:created>
  <dcterms:modified xsi:type="dcterms:W3CDTF">2024-10-09T00:05:54Z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0x010100822F3B3FAEAED0439CA088E1B54EE86F</vt:lpwstr>
  </property>
  <property fmtid="{D5CDD505-2E9C-101B-9397-08002B2CF9AE}" pid="3" name="MediaServiceImageTags">
    <vt:lpwstr/>
  </property>
</Properties>
</file>