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653" r:id="rId2"/>
    <p:sldId id="398" r:id="rId3"/>
    <p:sldId id="410" r:id="rId4"/>
    <p:sldId id="422" r:id="rId5"/>
    <p:sldId id="423" r:id="rId6"/>
    <p:sldId id="256" r:id="rId7"/>
    <p:sldId id="259" r:id="rId8"/>
    <p:sldId id="424" r:id="rId9"/>
    <p:sldId id="2604" r:id="rId10"/>
    <p:sldId id="2605" r:id="rId11"/>
    <p:sldId id="2606" r:id="rId12"/>
    <p:sldId id="2607" r:id="rId13"/>
    <p:sldId id="2608" r:id="rId14"/>
    <p:sldId id="2609" r:id="rId15"/>
    <p:sldId id="2610" r:id="rId16"/>
    <p:sldId id="2611" r:id="rId17"/>
    <p:sldId id="2612" r:id="rId18"/>
    <p:sldId id="2613" r:id="rId19"/>
    <p:sldId id="2614" r:id="rId20"/>
    <p:sldId id="2615" r:id="rId21"/>
    <p:sldId id="2616" r:id="rId22"/>
    <p:sldId id="2617" r:id="rId23"/>
    <p:sldId id="426" r:id="rId24"/>
    <p:sldId id="2602" r:id="rId25"/>
    <p:sldId id="775" r:id="rId26"/>
    <p:sldId id="2587" r:id="rId27"/>
    <p:sldId id="2581" r:id="rId28"/>
    <p:sldId id="2599" r:id="rId29"/>
    <p:sldId id="2600" r:id="rId30"/>
    <p:sldId id="2601" r:id="rId31"/>
    <p:sldId id="935" r:id="rId32"/>
    <p:sldId id="2595" r:id="rId33"/>
    <p:sldId id="263" r:id="rId34"/>
    <p:sldId id="2597" r:id="rId35"/>
    <p:sldId id="954" r:id="rId36"/>
    <p:sldId id="2588" r:id="rId37"/>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E3AAA33-218A-4088-85B8-D693246C4446}" v="17" dt="2026-06-01T00:09:00.60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78"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朝岡　順子" userId="S::02358069@it-nakano2.city.tokyo-nakano.lg.jp::4214ed2c-a248-4ed0-ad69-100b2f4a2aec" providerId="AD" clId="Web-{51635F3C-A9C3-3463-65A7-13154D27AF47}"/>
    <pc:docChg chg="modSld">
      <pc:chgData name="朝岡　順子" userId="S::02358069@it-nakano2.city.tokyo-nakano.lg.jp::4214ed2c-a248-4ed0-ad69-100b2f4a2aec" providerId="AD" clId="Web-{51635F3C-A9C3-3463-65A7-13154D27AF47}" dt="2026-05-27T02:00:58.180" v="0" actId="1076"/>
      <pc:docMkLst>
        <pc:docMk/>
      </pc:docMkLst>
      <pc:sldChg chg="modSp">
        <pc:chgData name="朝岡　順子" userId="S::02358069@it-nakano2.city.tokyo-nakano.lg.jp::4214ed2c-a248-4ed0-ad69-100b2f4a2aec" providerId="AD" clId="Web-{51635F3C-A9C3-3463-65A7-13154D27AF47}" dt="2026-05-27T02:00:58.180" v="0" actId="1076"/>
        <pc:sldMkLst>
          <pc:docMk/>
          <pc:sldMk cId="3811320401" sldId="422"/>
        </pc:sldMkLst>
        <pc:grpChg chg="mod">
          <ac:chgData name="朝岡　順子" userId="S::02358069@it-nakano2.city.tokyo-nakano.lg.jp::4214ed2c-a248-4ed0-ad69-100b2f4a2aec" providerId="AD" clId="Web-{51635F3C-A9C3-3463-65A7-13154D27AF47}" dt="2026-05-27T02:00:58.180" v="0" actId="1076"/>
          <ac:grpSpMkLst>
            <pc:docMk/>
            <pc:sldMk cId="3811320401" sldId="422"/>
            <ac:grpSpMk id="6" creationId="{7EC347BE-702B-EB3F-FD8E-5C1E654C7369}"/>
          </ac:grpSpMkLst>
        </pc:grpChg>
      </pc:sldChg>
    </pc:docChg>
  </pc:docChgLst>
  <pc:docChgLst>
    <pc:chgData name="竹内　賢三" userId="c26b4c2b-9cce-42e5-b2ee-d926745d1f1a" providerId="ADAL" clId="{23720A4F-AB92-489F-9719-5A024392AC86}"/>
    <pc:docChg chg="undo custSel modSld">
      <pc:chgData name="竹内　賢三" userId="c26b4c2b-9cce-42e5-b2ee-d926745d1f1a" providerId="ADAL" clId="{23720A4F-AB92-489F-9719-5A024392AC86}" dt="2026-06-01T00:09:38.785" v="89" actId="14100"/>
      <pc:docMkLst>
        <pc:docMk/>
      </pc:docMkLst>
      <pc:sldChg chg="modSp mod">
        <pc:chgData name="竹内　賢三" userId="c26b4c2b-9cce-42e5-b2ee-d926745d1f1a" providerId="ADAL" clId="{23720A4F-AB92-489F-9719-5A024392AC86}" dt="2026-06-01T00:09:38.785" v="89" actId="14100"/>
        <pc:sldMkLst>
          <pc:docMk/>
          <pc:sldMk cId="266481930" sldId="410"/>
        </pc:sldMkLst>
        <pc:spChg chg="mod">
          <ac:chgData name="竹内　賢三" userId="c26b4c2b-9cce-42e5-b2ee-d926745d1f1a" providerId="ADAL" clId="{23720A4F-AB92-489F-9719-5A024392AC86}" dt="2026-06-01T00:04:47.704" v="4" actId="20577"/>
          <ac:spMkLst>
            <pc:docMk/>
            <pc:sldMk cId="266481930" sldId="410"/>
            <ac:spMk id="2" creationId="{D8E62062-171F-7B29-6E78-98DA680476CA}"/>
          </ac:spMkLst>
        </pc:spChg>
        <pc:spChg chg="mod">
          <ac:chgData name="竹内　賢三" userId="c26b4c2b-9cce-42e5-b2ee-d926745d1f1a" providerId="ADAL" clId="{23720A4F-AB92-489F-9719-5A024392AC86}" dt="2026-06-01T00:09:38.785" v="89" actId="14100"/>
          <ac:spMkLst>
            <pc:docMk/>
            <pc:sldMk cId="266481930" sldId="410"/>
            <ac:spMk id="1123" creationId="{E1C491A8-85F4-071D-9E83-EABBC9CBB1A3}"/>
          </ac:spMkLst>
        </pc:spChg>
      </pc:sldChg>
    </pc:docChg>
  </pc:docChgLst>
  <pc:docChgLst>
    <pc:chgData name="池内　明日香" userId="8c04daf6-748b-4b61-a463-c927dd704af4" providerId="ADAL" clId="{23720A4F-AB92-489F-9719-5A024392AC86}"/>
    <pc:docChg chg="custSel addSld delSld modSld sldOrd">
      <pc:chgData name="池内　明日香" userId="8c04daf6-748b-4b61-a463-c927dd704af4" providerId="ADAL" clId="{23720A4F-AB92-489F-9719-5A024392AC86}" dt="2026-05-31T10:00:01.678" v="2285" actId="255"/>
      <pc:docMkLst>
        <pc:docMk/>
      </pc:docMkLst>
      <pc:sldChg chg="modSp mod">
        <pc:chgData name="池内　明日香" userId="8c04daf6-748b-4b61-a463-c927dd704af4" providerId="ADAL" clId="{23720A4F-AB92-489F-9719-5A024392AC86}" dt="2026-05-31T09:54:52.912" v="2206" actId="255"/>
        <pc:sldMkLst>
          <pc:docMk/>
          <pc:sldMk cId="0" sldId="256"/>
        </pc:sldMkLst>
        <pc:spChg chg="mod">
          <ac:chgData name="池内　明日香" userId="8c04daf6-748b-4b61-a463-c927dd704af4" providerId="ADAL" clId="{23720A4F-AB92-489F-9719-5A024392AC86}" dt="2026-05-31T09:54:52.912" v="2206" actId="255"/>
          <ac:spMkLst>
            <pc:docMk/>
            <pc:sldMk cId="0" sldId="256"/>
            <ac:spMk id="10" creationId="{00000000-0000-0000-0000-000000000000}"/>
          </ac:spMkLst>
        </pc:spChg>
      </pc:sldChg>
      <pc:sldChg chg="addSp delSp modSp mod ord">
        <pc:chgData name="池内　明日香" userId="8c04daf6-748b-4b61-a463-c927dd704af4" providerId="ADAL" clId="{23720A4F-AB92-489F-9719-5A024392AC86}" dt="2026-05-31T09:55:57.230" v="2215" actId="255"/>
        <pc:sldMkLst>
          <pc:docMk/>
          <pc:sldMk cId="0" sldId="259"/>
        </pc:sldMkLst>
        <pc:spChg chg="mod">
          <ac:chgData name="池内　明日香" userId="8c04daf6-748b-4b61-a463-c927dd704af4" providerId="ADAL" clId="{23720A4F-AB92-489F-9719-5A024392AC86}" dt="2026-05-31T09:55:15.915" v="2210" actId="6549"/>
          <ac:spMkLst>
            <pc:docMk/>
            <pc:sldMk cId="0" sldId="259"/>
            <ac:spMk id="3" creationId="{00000000-0000-0000-0000-000000000000}"/>
          </ac:spMkLst>
        </pc:spChg>
        <pc:spChg chg="mod">
          <ac:chgData name="池内　明日香" userId="8c04daf6-748b-4b61-a463-c927dd704af4" providerId="ADAL" clId="{23720A4F-AB92-489F-9719-5A024392AC86}" dt="2026-05-31T09:55:34.514" v="2212" actId="255"/>
          <ac:spMkLst>
            <pc:docMk/>
            <pc:sldMk cId="0" sldId="259"/>
            <ac:spMk id="4" creationId="{00000000-0000-0000-0000-000000000000}"/>
          </ac:spMkLst>
        </pc:spChg>
        <pc:spChg chg="mod">
          <ac:chgData name="池内　明日香" userId="8c04daf6-748b-4b61-a463-c927dd704af4" providerId="ADAL" clId="{23720A4F-AB92-489F-9719-5A024392AC86}" dt="2026-05-31T09:55:27.191" v="2211" actId="255"/>
          <ac:spMkLst>
            <pc:docMk/>
            <pc:sldMk cId="0" sldId="259"/>
            <ac:spMk id="5" creationId="{00000000-0000-0000-0000-000000000000}"/>
          </ac:spMkLst>
        </pc:spChg>
        <pc:spChg chg="mod">
          <ac:chgData name="池内　明日香" userId="8c04daf6-748b-4b61-a463-c927dd704af4" providerId="ADAL" clId="{23720A4F-AB92-489F-9719-5A024392AC86}" dt="2026-05-31T09:55:48.226" v="2214" actId="207"/>
          <ac:spMkLst>
            <pc:docMk/>
            <pc:sldMk cId="0" sldId="259"/>
            <ac:spMk id="6" creationId="{00000000-0000-0000-0000-000000000000}"/>
          </ac:spMkLst>
        </pc:spChg>
        <pc:spChg chg="mod">
          <ac:chgData name="池内　明日香" userId="8c04daf6-748b-4b61-a463-c927dd704af4" providerId="ADAL" clId="{23720A4F-AB92-489F-9719-5A024392AC86}" dt="2026-05-31T09:55:57.230" v="2215" actId="255"/>
          <ac:spMkLst>
            <pc:docMk/>
            <pc:sldMk cId="0" sldId="259"/>
            <ac:spMk id="7" creationId="{00000000-0000-0000-0000-000000000000}"/>
          </ac:spMkLst>
        </pc:spChg>
        <pc:spChg chg="mod">
          <ac:chgData name="池内　明日香" userId="8c04daf6-748b-4b61-a463-c927dd704af4" providerId="ADAL" clId="{23720A4F-AB92-489F-9719-5A024392AC86}" dt="2026-05-25T03:52:39.047" v="188" actId="1076"/>
          <ac:spMkLst>
            <pc:docMk/>
            <pc:sldMk cId="0" sldId="259"/>
            <ac:spMk id="14" creationId="{00000000-0000-0000-0000-000000000000}"/>
          </ac:spMkLst>
        </pc:spChg>
        <pc:spChg chg="add mod">
          <ac:chgData name="池内　明日香" userId="8c04daf6-748b-4b61-a463-c927dd704af4" providerId="ADAL" clId="{23720A4F-AB92-489F-9719-5A024392AC86}" dt="2026-05-25T03:52:19.087" v="185" actId="255"/>
          <ac:spMkLst>
            <pc:docMk/>
            <pc:sldMk cId="0" sldId="259"/>
            <ac:spMk id="16" creationId="{E3E878D7-B6F2-56FB-D532-F1983CEAD0D8}"/>
          </ac:spMkLst>
        </pc:spChg>
      </pc:sldChg>
      <pc:sldChg chg="addSp delSp modSp mod">
        <pc:chgData name="池内　明日香" userId="8c04daf6-748b-4b61-a463-c927dd704af4" providerId="ADAL" clId="{23720A4F-AB92-489F-9719-5A024392AC86}" dt="2026-05-25T03:28:45.093" v="37" actId="1076"/>
        <pc:sldMkLst>
          <pc:docMk/>
          <pc:sldMk cId="3811320401" sldId="422"/>
        </pc:sldMkLst>
        <pc:spChg chg="mod">
          <ac:chgData name="池内　明日香" userId="8c04daf6-748b-4b61-a463-c927dd704af4" providerId="ADAL" clId="{23720A4F-AB92-489F-9719-5A024392AC86}" dt="2026-05-25T03:27:28.512" v="7" actId="1076"/>
          <ac:spMkLst>
            <pc:docMk/>
            <pc:sldMk cId="3811320401" sldId="422"/>
            <ac:spMk id="2" creationId="{A92DA775-9EA3-1AC3-71F0-FB783D72C3BE}"/>
          </ac:spMkLst>
        </pc:spChg>
        <pc:spChg chg="add mod">
          <ac:chgData name="池内　明日香" userId="8c04daf6-748b-4b61-a463-c927dd704af4" providerId="ADAL" clId="{23720A4F-AB92-489F-9719-5A024392AC86}" dt="2026-05-25T03:28:45.093" v="37" actId="1076"/>
          <ac:spMkLst>
            <pc:docMk/>
            <pc:sldMk cId="3811320401" sldId="422"/>
            <ac:spMk id="18" creationId="{CDEC8AB5-A12F-AFE9-C7B5-A1ED1568E2DF}"/>
          </ac:spMkLst>
        </pc:spChg>
        <pc:grpChg chg="mod">
          <ac:chgData name="池内　明日香" userId="8c04daf6-748b-4b61-a463-c927dd704af4" providerId="ADAL" clId="{23720A4F-AB92-489F-9719-5A024392AC86}" dt="2026-05-25T03:27:26.071" v="6" actId="1076"/>
          <ac:grpSpMkLst>
            <pc:docMk/>
            <pc:sldMk cId="3811320401" sldId="422"/>
            <ac:grpSpMk id="12" creationId="{C1BEE483-7AEF-693C-206C-7CB5466B68C3}"/>
          </ac:grpSpMkLst>
        </pc:grpChg>
        <pc:picChg chg="add mod">
          <ac:chgData name="池内　明日香" userId="8c04daf6-748b-4b61-a463-c927dd704af4" providerId="ADAL" clId="{23720A4F-AB92-489F-9719-5A024392AC86}" dt="2026-05-25T03:27:47.578" v="14" actId="1076"/>
          <ac:picMkLst>
            <pc:docMk/>
            <pc:sldMk cId="3811320401" sldId="422"/>
            <ac:picMk id="17" creationId="{AB7A1A50-6E4F-BC68-F21E-5A79EA234B2E}"/>
          </ac:picMkLst>
        </pc:picChg>
      </pc:sldChg>
      <pc:sldChg chg="addSp modSp mod">
        <pc:chgData name="池内　明日香" userId="8c04daf6-748b-4b61-a463-c927dd704af4" providerId="ADAL" clId="{23720A4F-AB92-489F-9719-5A024392AC86}" dt="2026-05-31T09:54:28.423" v="2205" actId="14100"/>
        <pc:sldMkLst>
          <pc:docMk/>
          <pc:sldMk cId="447714541" sldId="423"/>
        </pc:sldMkLst>
        <pc:spChg chg="add mod">
          <ac:chgData name="池内　明日香" userId="8c04daf6-748b-4b61-a463-c927dd704af4" providerId="ADAL" clId="{23720A4F-AB92-489F-9719-5A024392AC86}" dt="2026-05-31T09:54:28.423" v="2205" actId="14100"/>
          <ac:spMkLst>
            <pc:docMk/>
            <pc:sldMk cId="447714541" sldId="423"/>
            <ac:spMk id="5" creationId="{1572C296-C3B7-9F28-F0CD-B8AAF4705309}"/>
          </ac:spMkLst>
        </pc:spChg>
      </pc:sldChg>
      <pc:sldChg chg="modSp mod">
        <pc:chgData name="池内　明日香" userId="8c04daf6-748b-4b61-a463-c927dd704af4" providerId="ADAL" clId="{23720A4F-AB92-489F-9719-5A024392AC86}" dt="2026-05-25T03:31:15.218" v="78" actId="1076"/>
        <pc:sldMkLst>
          <pc:docMk/>
          <pc:sldMk cId="4178225080" sldId="424"/>
        </pc:sldMkLst>
        <pc:spChg chg="mod">
          <ac:chgData name="池内　明日香" userId="8c04daf6-748b-4b61-a463-c927dd704af4" providerId="ADAL" clId="{23720A4F-AB92-489F-9719-5A024392AC86}" dt="2026-05-25T03:31:15.218" v="78" actId="1076"/>
          <ac:spMkLst>
            <pc:docMk/>
            <pc:sldMk cId="4178225080" sldId="424"/>
            <ac:spMk id="7" creationId="{DA73DF49-D550-94C1-9886-2848D9C4AB28}"/>
          </ac:spMkLst>
        </pc:spChg>
      </pc:sldChg>
      <pc:sldChg chg="modSp mod ord">
        <pc:chgData name="池内　明日香" userId="8c04daf6-748b-4b61-a463-c927dd704af4" providerId="ADAL" clId="{23720A4F-AB92-489F-9719-5A024392AC86}" dt="2026-05-31T10:00:01.678" v="2285" actId="255"/>
        <pc:sldMkLst>
          <pc:docMk/>
          <pc:sldMk cId="1423194355" sldId="426"/>
        </pc:sldMkLst>
        <pc:spChg chg="mod">
          <ac:chgData name="池内　明日香" userId="8c04daf6-748b-4b61-a463-c927dd704af4" providerId="ADAL" clId="{23720A4F-AB92-489F-9719-5A024392AC86}" dt="2026-05-27T02:24:48.607" v="1434" actId="1076"/>
          <ac:spMkLst>
            <pc:docMk/>
            <pc:sldMk cId="1423194355" sldId="426"/>
            <ac:spMk id="2" creationId="{44FFCF04-5166-4217-B0A3-D857A1742EBD}"/>
          </ac:spMkLst>
        </pc:spChg>
        <pc:spChg chg="mod">
          <ac:chgData name="池内　明日香" userId="8c04daf6-748b-4b61-a463-c927dd704af4" providerId="ADAL" clId="{23720A4F-AB92-489F-9719-5A024392AC86}" dt="2026-05-27T02:12:50.379" v="1273" actId="20577"/>
          <ac:spMkLst>
            <pc:docMk/>
            <pc:sldMk cId="1423194355" sldId="426"/>
            <ac:spMk id="3" creationId="{86B474FD-22B0-FD11-D5D9-16CA7AA17470}"/>
          </ac:spMkLst>
        </pc:spChg>
        <pc:spChg chg="mod">
          <ac:chgData name="池内　明日香" userId="8c04daf6-748b-4b61-a463-c927dd704af4" providerId="ADAL" clId="{23720A4F-AB92-489F-9719-5A024392AC86}" dt="2026-05-31T10:00:01.678" v="2285" actId="255"/>
          <ac:spMkLst>
            <pc:docMk/>
            <pc:sldMk cId="1423194355" sldId="426"/>
            <ac:spMk id="1123" creationId="{796FFF83-FCD3-A86B-C381-72C9E24E90C7}"/>
          </ac:spMkLst>
        </pc:spChg>
      </pc:sldChg>
      <pc:sldChg chg="addSp modSp mod">
        <pc:chgData name="池内　明日香" userId="8c04daf6-748b-4b61-a463-c927dd704af4" providerId="ADAL" clId="{23720A4F-AB92-489F-9719-5A024392AC86}" dt="2026-05-27T02:27:28.380" v="1455" actId="1076"/>
        <pc:sldMkLst>
          <pc:docMk/>
          <pc:sldMk cId="3961814003" sldId="653"/>
        </pc:sldMkLst>
        <pc:spChg chg="mod">
          <ac:chgData name="池内　明日香" userId="8c04daf6-748b-4b61-a463-c927dd704af4" providerId="ADAL" clId="{23720A4F-AB92-489F-9719-5A024392AC86}" dt="2026-05-27T02:27:22.944" v="1454" actId="6549"/>
          <ac:spMkLst>
            <pc:docMk/>
            <pc:sldMk cId="3961814003" sldId="653"/>
            <ac:spMk id="7" creationId="{D414F710-43E6-F8D5-B12C-C6813CBAF34E}"/>
          </ac:spMkLst>
        </pc:spChg>
        <pc:spChg chg="add mod">
          <ac:chgData name="池内　明日香" userId="8c04daf6-748b-4b61-a463-c927dd704af4" providerId="ADAL" clId="{23720A4F-AB92-489F-9719-5A024392AC86}" dt="2026-05-27T02:27:28.380" v="1455" actId="1076"/>
          <ac:spMkLst>
            <pc:docMk/>
            <pc:sldMk cId="3961814003" sldId="653"/>
            <ac:spMk id="15" creationId="{39A628D4-A897-CDBF-84C0-C42B6D59873C}"/>
          </ac:spMkLst>
        </pc:spChg>
      </pc:sldChg>
      <pc:sldChg chg="addSp delSp modSp mod">
        <pc:chgData name="池内　明日香" userId="8c04daf6-748b-4b61-a463-c927dd704af4" providerId="ADAL" clId="{23720A4F-AB92-489F-9719-5A024392AC86}" dt="2026-05-25T10:25:18.631" v="208" actId="21"/>
        <pc:sldMkLst>
          <pc:docMk/>
          <pc:sldMk cId="2871061343" sldId="2588"/>
        </pc:sldMkLst>
      </pc:sldChg>
      <pc:sldChg chg="modSp mod">
        <pc:chgData name="池内　明日香" userId="8c04daf6-748b-4b61-a463-c927dd704af4" providerId="ADAL" clId="{23720A4F-AB92-489F-9719-5A024392AC86}" dt="2026-05-27T02:28:01.076" v="1463" actId="20577"/>
        <pc:sldMkLst>
          <pc:docMk/>
          <pc:sldMk cId="3637701795" sldId="2602"/>
        </pc:sldMkLst>
        <pc:spChg chg="mod">
          <ac:chgData name="池内　明日香" userId="8c04daf6-748b-4b61-a463-c927dd704af4" providerId="ADAL" clId="{23720A4F-AB92-489F-9719-5A024392AC86}" dt="2026-05-27T02:28:01.076" v="1463" actId="20577"/>
          <ac:spMkLst>
            <pc:docMk/>
            <pc:sldMk cId="3637701795" sldId="2602"/>
            <ac:spMk id="1113" creationId="{DD6A8A06-0F4D-86AB-1E09-24043266F772}"/>
          </ac:spMkLst>
        </pc:spChg>
      </pc:sldChg>
      <pc:sldChg chg="addSp delSp modSp new mod ord">
        <pc:chgData name="池内　明日香" userId="8c04daf6-748b-4b61-a463-c927dd704af4" providerId="ADAL" clId="{23720A4F-AB92-489F-9719-5A024392AC86}" dt="2026-05-26T08:56:25.149" v="1176" actId="20577"/>
        <pc:sldMkLst>
          <pc:docMk/>
          <pc:sldMk cId="2621232625" sldId="2604"/>
        </pc:sldMkLst>
        <pc:spChg chg="add mod">
          <ac:chgData name="池内　明日香" userId="8c04daf6-748b-4b61-a463-c927dd704af4" providerId="ADAL" clId="{23720A4F-AB92-489F-9719-5A024392AC86}" dt="2026-05-26T04:43:04.690" v="481" actId="255"/>
          <ac:spMkLst>
            <pc:docMk/>
            <pc:sldMk cId="2621232625" sldId="2604"/>
            <ac:spMk id="4" creationId="{33F34A93-3AF1-082D-8D0E-84F1435F4DAB}"/>
          </ac:spMkLst>
        </pc:spChg>
        <pc:spChg chg="add mod">
          <ac:chgData name="池内　明日香" userId="8c04daf6-748b-4b61-a463-c927dd704af4" providerId="ADAL" clId="{23720A4F-AB92-489F-9719-5A024392AC86}" dt="2026-05-26T08:56:25.149" v="1176" actId="20577"/>
          <ac:spMkLst>
            <pc:docMk/>
            <pc:sldMk cId="2621232625" sldId="2604"/>
            <ac:spMk id="5" creationId="{106F1BA9-C78E-BA0D-D991-00B00B0C7281}"/>
          </ac:spMkLst>
        </pc:spChg>
      </pc:sldChg>
      <pc:sldChg chg="modSp add mod ord">
        <pc:chgData name="池内　明日香" userId="8c04daf6-748b-4b61-a463-c927dd704af4" providerId="ADAL" clId="{23720A4F-AB92-489F-9719-5A024392AC86}" dt="2026-05-27T02:27:55.386" v="1460"/>
        <pc:sldMkLst>
          <pc:docMk/>
          <pc:sldMk cId="2832925623" sldId="2605"/>
        </pc:sldMkLst>
        <pc:spChg chg="mod">
          <ac:chgData name="池内　明日香" userId="8c04daf6-748b-4b61-a463-c927dd704af4" providerId="ADAL" clId="{23720A4F-AB92-489F-9719-5A024392AC86}" dt="2026-05-27T02:27:39.027" v="1458" actId="20577"/>
          <ac:spMkLst>
            <pc:docMk/>
            <pc:sldMk cId="2832925623" sldId="2605"/>
            <ac:spMk id="1113" creationId="{B4D2F47E-4533-D439-3EE3-6ECB9C7B9406}"/>
          </ac:spMkLst>
        </pc:spChg>
      </pc:sldChg>
      <pc:sldChg chg="addSp delSp modSp add mod">
        <pc:chgData name="池内　明日香" userId="8c04daf6-748b-4b61-a463-c927dd704af4" providerId="ADAL" clId="{23720A4F-AB92-489F-9719-5A024392AC86}" dt="2026-05-27T02:36:38.452" v="1600" actId="1076"/>
        <pc:sldMkLst>
          <pc:docMk/>
          <pc:sldMk cId="2726466178" sldId="2606"/>
        </pc:sldMkLst>
        <pc:spChg chg="mod">
          <ac:chgData name="池内　明日香" userId="8c04daf6-748b-4b61-a463-c927dd704af4" providerId="ADAL" clId="{23720A4F-AB92-489F-9719-5A024392AC86}" dt="2026-05-27T02:34:34.122" v="1584" actId="255"/>
          <ac:spMkLst>
            <pc:docMk/>
            <pc:sldMk cId="2726466178" sldId="2606"/>
            <ac:spMk id="3" creationId="{CD7A1EF9-D868-CB2E-A28E-B96B726992D8}"/>
          </ac:spMkLst>
        </pc:spChg>
        <pc:picChg chg="add mod">
          <ac:chgData name="池内　明日香" userId="8c04daf6-748b-4b61-a463-c927dd704af4" providerId="ADAL" clId="{23720A4F-AB92-489F-9719-5A024392AC86}" dt="2026-05-27T02:36:35.033" v="1599" actId="1076"/>
          <ac:picMkLst>
            <pc:docMk/>
            <pc:sldMk cId="2726466178" sldId="2606"/>
            <ac:picMk id="4" creationId="{FBCF9F37-B6C6-A463-4BC2-B0BD4FF7DCE5}"/>
          </ac:picMkLst>
        </pc:picChg>
        <pc:picChg chg="add mod">
          <ac:chgData name="池内　明日香" userId="8c04daf6-748b-4b61-a463-c927dd704af4" providerId="ADAL" clId="{23720A4F-AB92-489F-9719-5A024392AC86}" dt="2026-05-27T02:36:38.452" v="1600" actId="1076"/>
          <ac:picMkLst>
            <pc:docMk/>
            <pc:sldMk cId="2726466178" sldId="2606"/>
            <ac:picMk id="5" creationId="{548D680B-BBCC-0EAC-6527-DED7E3935189}"/>
          </ac:picMkLst>
        </pc:picChg>
      </pc:sldChg>
      <pc:sldChg chg="addSp delSp modSp add mod modAnim">
        <pc:chgData name="池内　明日香" userId="8c04daf6-748b-4b61-a463-c927dd704af4" providerId="ADAL" clId="{23720A4F-AB92-489F-9719-5A024392AC86}" dt="2026-05-27T02:39:34.045" v="1673" actId="1076"/>
        <pc:sldMkLst>
          <pc:docMk/>
          <pc:sldMk cId="2748141969" sldId="2607"/>
        </pc:sldMkLst>
        <pc:spChg chg="add mod">
          <ac:chgData name="池内　明日香" userId="8c04daf6-748b-4b61-a463-c927dd704af4" providerId="ADAL" clId="{23720A4F-AB92-489F-9719-5A024392AC86}" dt="2026-05-27T02:39:34.045" v="1673" actId="1076"/>
          <ac:spMkLst>
            <pc:docMk/>
            <pc:sldMk cId="2748141969" sldId="2607"/>
            <ac:spMk id="2" creationId="{D83442E4-A07A-9F82-02FF-418F3306E882}"/>
          </ac:spMkLst>
        </pc:spChg>
        <pc:spChg chg="mod">
          <ac:chgData name="池内　明日香" userId="8c04daf6-748b-4b61-a463-c927dd704af4" providerId="ADAL" clId="{23720A4F-AB92-489F-9719-5A024392AC86}" dt="2026-05-27T02:37:44.558" v="1651" actId="20577"/>
          <ac:spMkLst>
            <pc:docMk/>
            <pc:sldMk cId="2748141969" sldId="2607"/>
            <ac:spMk id="3" creationId="{B67BD4DA-C62D-DC9D-6E5D-BA5E186DAF0C}"/>
          </ac:spMkLst>
        </pc:spChg>
        <pc:picChg chg="add mod">
          <ac:chgData name="池内　明日香" userId="8c04daf6-748b-4b61-a463-c927dd704af4" providerId="ADAL" clId="{23720A4F-AB92-489F-9719-5A024392AC86}" dt="2026-05-27T02:39:05.627" v="1671" actId="1076"/>
          <ac:picMkLst>
            <pc:docMk/>
            <pc:sldMk cId="2748141969" sldId="2607"/>
            <ac:picMk id="6" creationId="{8766D9C7-2728-228A-4E79-7751B5DCEA0B}"/>
          </ac:picMkLst>
        </pc:picChg>
      </pc:sldChg>
      <pc:sldChg chg="addSp delSp modSp add mod delAnim modAnim">
        <pc:chgData name="池内　明日香" userId="8c04daf6-748b-4b61-a463-c927dd704af4" providerId="ADAL" clId="{23720A4F-AB92-489F-9719-5A024392AC86}" dt="2026-05-27T02:46:58.639" v="1890" actId="20577"/>
        <pc:sldMkLst>
          <pc:docMk/>
          <pc:sldMk cId="2306650563" sldId="2608"/>
        </pc:sldMkLst>
        <pc:spChg chg="mod">
          <ac:chgData name="池内　明日香" userId="8c04daf6-748b-4b61-a463-c927dd704af4" providerId="ADAL" clId="{23720A4F-AB92-489F-9719-5A024392AC86}" dt="2026-05-27T02:40:59.395" v="1743" actId="255"/>
          <ac:spMkLst>
            <pc:docMk/>
            <pc:sldMk cId="2306650563" sldId="2608"/>
            <ac:spMk id="3" creationId="{03F1E191-713D-27A1-843F-FE3F634F2DCD}"/>
          </ac:spMkLst>
        </pc:spChg>
        <pc:spChg chg="add mod">
          <ac:chgData name="池内　明日香" userId="8c04daf6-748b-4b61-a463-c927dd704af4" providerId="ADAL" clId="{23720A4F-AB92-489F-9719-5A024392AC86}" dt="2026-05-27T02:46:58.639" v="1890" actId="20577"/>
          <ac:spMkLst>
            <pc:docMk/>
            <pc:sldMk cId="2306650563" sldId="2608"/>
            <ac:spMk id="7" creationId="{66DD7A4A-EA0D-A251-AF55-38B7F4BA24BA}"/>
          </ac:spMkLst>
        </pc:spChg>
        <pc:picChg chg="add mod">
          <ac:chgData name="池内　明日香" userId="8c04daf6-748b-4b61-a463-c927dd704af4" providerId="ADAL" clId="{23720A4F-AB92-489F-9719-5A024392AC86}" dt="2026-05-27T02:41:15.501" v="1749" actId="14100"/>
          <ac:picMkLst>
            <pc:docMk/>
            <pc:sldMk cId="2306650563" sldId="2608"/>
            <ac:picMk id="4" creationId="{98A53080-FFBF-0A2E-E975-AC7987049BCC}"/>
          </ac:picMkLst>
        </pc:picChg>
      </pc:sldChg>
      <pc:sldChg chg="addSp delSp modSp add mod delAnim modAnim">
        <pc:chgData name="池内　明日香" userId="8c04daf6-748b-4b61-a463-c927dd704af4" providerId="ADAL" clId="{23720A4F-AB92-489F-9719-5A024392AC86}" dt="2026-05-27T02:50:44.026" v="1916" actId="255"/>
        <pc:sldMkLst>
          <pc:docMk/>
          <pc:sldMk cId="1709157122" sldId="2609"/>
        </pc:sldMkLst>
        <pc:spChg chg="add mod">
          <ac:chgData name="池内　明日香" userId="8c04daf6-748b-4b61-a463-c927dd704af4" providerId="ADAL" clId="{23720A4F-AB92-489F-9719-5A024392AC86}" dt="2026-05-27T02:46:21.171" v="1882" actId="14100"/>
          <ac:spMkLst>
            <pc:docMk/>
            <pc:sldMk cId="1709157122" sldId="2609"/>
            <ac:spMk id="2" creationId="{E9730C23-D2E1-7AD9-5161-A8415B265E4F}"/>
          </ac:spMkLst>
        </pc:spChg>
        <pc:spChg chg="mod">
          <ac:chgData name="池内　明日香" userId="8c04daf6-748b-4b61-a463-c927dd704af4" providerId="ADAL" clId="{23720A4F-AB92-489F-9719-5A024392AC86}" dt="2026-05-27T02:50:44.026" v="1916" actId="255"/>
          <ac:spMkLst>
            <pc:docMk/>
            <pc:sldMk cId="1709157122" sldId="2609"/>
            <ac:spMk id="3" creationId="{C80E4E0C-F708-75E5-E05E-60E3E257D376}"/>
          </ac:spMkLst>
        </pc:spChg>
        <pc:picChg chg="add mod">
          <ac:chgData name="池内　明日香" userId="8c04daf6-748b-4b61-a463-c927dd704af4" providerId="ADAL" clId="{23720A4F-AB92-489F-9719-5A024392AC86}" dt="2026-05-27T02:47:44.321" v="1895" actId="1076"/>
          <ac:picMkLst>
            <pc:docMk/>
            <pc:sldMk cId="1709157122" sldId="2609"/>
            <ac:picMk id="6" creationId="{5D51FF4C-6A0F-A0C7-E7BE-6DA31ACD5A61}"/>
          </ac:picMkLst>
        </pc:picChg>
      </pc:sldChg>
      <pc:sldChg chg="addSp modSp new mod">
        <pc:chgData name="池内　明日香" userId="8c04daf6-748b-4b61-a463-c927dd704af4" providerId="ADAL" clId="{23720A4F-AB92-489F-9719-5A024392AC86}" dt="2026-05-27T02:48:30.998" v="1899" actId="1076"/>
        <pc:sldMkLst>
          <pc:docMk/>
          <pc:sldMk cId="2912609581" sldId="2610"/>
        </pc:sldMkLst>
        <pc:spChg chg="add mod">
          <ac:chgData name="池内　明日香" userId="8c04daf6-748b-4b61-a463-c927dd704af4" providerId="ADAL" clId="{23720A4F-AB92-489F-9719-5A024392AC86}" dt="2026-05-27T02:48:12.848" v="1897"/>
          <ac:spMkLst>
            <pc:docMk/>
            <pc:sldMk cId="2912609581" sldId="2610"/>
            <ac:spMk id="2" creationId="{9E104DFB-B621-395F-D154-9B5126B64B0B}"/>
          </ac:spMkLst>
        </pc:spChg>
        <pc:graphicFrameChg chg="add mod">
          <ac:chgData name="池内　明日香" userId="8c04daf6-748b-4b61-a463-c927dd704af4" providerId="ADAL" clId="{23720A4F-AB92-489F-9719-5A024392AC86}" dt="2026-05-27T02:48:30.998" v="1899" actId="1076"/>
          <ac:graphicFrameMkLst>
            <pc:docMk/>
            <pc:sldMk cId="2912609581" sldId="2610"/>
            <ac:graphicFrameMk id="3" creationId="{FE32F857-6916-5BBC-E94E-1C0DE500EEDE}"/>
          </ac:graphicFrameMkLst>
        </pc:graphicFrameChg>
      </pc:sldChg>
      <pc:sldChg chg="addSp delSp modSp new mod modAnim">
        <pc:chgData name="池内　明日香" userId="8c04daf6-748b-4b61-a463-c927dd704af4" providerId="ADAL" clId="{23720A4F-AB92-489F-9719-5A024392AC86}" dt="2026-05-27T02:51:15.013" v="1924" actId="1076"/>
        <pc:sldMkLst>
          <pc:docMk/>
          <pc:sldMk cId="2936211054" sldId="2611"/>
        </pc:sldMkLst>
        <pc:spChg chg="add mod">
          <ac:chgData name="池内　明日香" userId="8c04daf6-748b-4b61-a463-c927dd704af4" providerId="ADAL" clId="{23720A4F-AB92-489F-9719-5A024392AC86}" dt="2026-05-27T02:51:10.040" v="1922" actId="1076"/>
          <ac:spMkLst>
            <pc:docMk/>
            <pc:sldMk cId="2936211054" sldId="2611"/>
            <ac:spMk id="3" creationId="{2650F80B-1F01-1BB0-259A-2DA49852CAFB}"/>
          </ac:spMkLst>
        </pc:spChg>
        <pc:spChg chg="add mod">
          <ac:chgData name="池内　明日香" userId="8c04daf6-748b-4b61-a463-c927dd704af4" providerId="ADAL" clId="{23720A4F-AB92-489F-9719-5A024392AC86}" dt="2026-05-27T02:51:15.013" v="1924" actId="1076"/>
          <ac:spMkLst>
            <pc:docMk/>
            <pc:sldMk cId="2936211054" sldId="2611"/>
            <ac:spMk id="5" creationId="{2AF4BE49-6482-7C14-BECE-22CBA4CD08FA}"/>
          </ac:spMkLst>
        </pc:spChg>
        <pc:picChg chg="add mod">
          <ac:chgData name="池内　明日香" userId="8c04daf6-748b-4b61-a463-c927dd704af4" providerId="ADAL" clId="{23720A4F-AB92-489F-9719-5A024392AC86}" dt="2026-05-27T02:51:12.077" v="1923" actId="1076"/>
          <ac:picMkLst>
            <pc:docMk/>
            <pc:sldMk cId="2936211054" sldId="2611"/>
            <ac:picMk id="4" creationId="{D27AE3BA-480C-0A30-9B79-535BF6737A75}"/>
          </ac:picMkLst>
        </pc:picChg>
      </pc:sldChg>
      <pc:sldChg chg="addSp modSp new mod modAnim">
        <pc:chgData name="池内　明日香" userId="8c04daf6-748b-4b61-a463-c927dd704af4" providerId="ADAL" clId="{23720A4F-AB92-489F-9719-5A024392AC86}" dt="2026-05-27T02:54:33.610" v="1938" actId="1076"/>
        <pc:sldMkLst>
          <pc:docMk/>
          <pc:sldMk cId="2407415334" sldId="2612"/>
        </pc:sldMkLst>
        <pc:spChg chg="add mod">
          <ac:chgData name="池内　明日香" userId="8c04daf6-748b-4b61-a463-c927dd704af4" providerId="ADAL" clId="{23720A4F-AB92-489F-9719-5A024392AC86}" dt="2026-05-27T02:54:33.610" v="1938" actId="1076"/>
          <ac:spMkLst>
            <pc:docMk/>
            <pc:sldMk cId="2407415334" sldId="2612"/>
            <ac:spMk id="2" creationId="{AAD7A938-42A4-C4F8-39AD-CBF4BEDAC32A}"/>
          </ac:spMkLst>
        </pc:spChg>
        <pc:spChg chg="add mod">
          <ac:chgData name="池内　明日香" userId="8c04daf6-748b-4b61-a463-c927dd704af4" providerId="ADAL" clId="{23720A4F-AB92-489F-9719-5A024392AC86}" dt="2026-05-27T02:53:36.820" v="1933" actId="1076"/>
          <ac:spMkLst>
            <pc:docMk/>
            <pc:sldMk cId="2407415334" sldId="2612"/>
            <ac:spMk id="4" creationId="{BF9AD00E-5F99-8144-1435-7E7D8192CD85}"/>
          </ac:spMkLst>
        </pc:spChg>
        <pc:picChg chg="add mod">
          <ac:chgData name="池内　明日香" userId="8c04daf6-748b-4b61-a463-c927dd704af4" providerId="ADAL" clId="{23720A4F-AB92-489F-9719-5A024392AC86}" dt="2026-05-27T02:53:54.258" v="1935" actId="1076"/>
          <ac:picMkLst>
            <pc:docMk/>
            <pc:sldMk cId="2407415334" sldId="2612"/>
            <ac:picMk id="3" creationId="{6E570D32-2E91-3D2B-D70B-DB03E2D83475}"/>
          </ac:picMkLst>
        </pc:picChg>
      </pc:sldChg>
      <pc:sldChg chg="addSp modSp new mod modAnim">
        <pc:chgData name="池内　明日香" userId="8c04daf6-748b-4b61-a463-c927dd704af4" providerId="ADAL" clId="{23720A4F-AB92-489F-9719-5A024392AC86}" dt="2026-05-27T02:57:21.911" v="2007" actId="1076"/>
        <pc:sldMkLst>
          <pc:docMk/>
          <pc:sldMk cId="2143927069" sldId="2613"/>
        </pc:sldMkLst>
        <pc:spChg chg="add mod">
          <ac:chgData name="池内　明日香" userId="8c04daf6-748b-4b61-a463-c927dd704af4" providerId="ADAL" clId="{23720A4F-AB92-489F-9719-5A024392AC86}" dt="2026-05-27T02:56:22.478" v="1967" actId="1076"/>
          <ac:spMkLst>
            <pc:docMk/>
            <pc:sldMk cId="2143927069" sldId="2613"/>
            <ac:spMk id="3" creationId="{78D0693F-7C44-1954-BCA2-DCC81CB879AF}"/>
          </ac:spMkLst>
        </pc:spChg>
        <pc:spChg chg="add mod">
          <ac:chgData name="池内　明日香" userId="8c04daf6-748b-4b61-a463-c927dd704af4" providerId="ADAL" clId="{23720A4F-AB92-489F-9719-5A024392AC86}" dt="2026-05-27T02:57:18.389" v="2006" actId="6549"/>
          <ac:spMkLst>
            <pc:docMk/>
            <pc:sldMk cId="2143927069" sldId="2613"/>
            <ac:spMk id="4" creationId="{F2B81D77-7CFC-642E-3E40-74A48DB47074}"/>
          </ac:spMkLst>
        </pc:spChg>
        <pc:picChg chg="add mod">
          <ac:chgData name="池内　明日香" userId="8c04daf6-748b-4b61-a463-c927dd704af4" providerId="ADAL" clId="{23720A4F-AB92-489F-9719-5A024392AC86}" dt="2026-05-27T02:57:21.911" v="2007" actId="1076"/>
          <ac:picMkLst>
            <pc:docMk/>
            <pc:sldMk cId="2143927069" sldId="2613"/>
            <ac:picMk id="2" creationId="{5D17D317-3B77-EAE8-5268-288CE7933512}"/>
          </ac:picMkLst>
        </pc:picChg>
      </pc:sldChg>
      <pc:sldChg chg="addSp delSp modSp new mod delAnim modAnim">
        <pc:chgData name="池内　明日香" userId="8c04daf6-748b-4b61-a463-c927dd704af4" providerId="ADAL" clId="{23720A4F-AB92-489F-9719-5A024392AC86}" dt="2026-05-27T02:59:19.462" v="2035" actId="1076"/>
        <pc:sldMkLst>
          <pc:docMk/>
          <pc:sldMk cId="58450724" sldId="2614"/>
        </pc:sldMkLst>
        <pc:spChg chg="add mod">
          <ac:chgData name="池内　明日香" userId="8c04daf6-748b-4b61-a463-c927dd704af4" providerId="ADAL" clId="{23720A4F-AB92-489F-9719-5A024392AC86}" dt="2026-05-27T02:58:57.087" v="2028" actId="1076"/>
          <ac:spMkLst>
            <pc:docMk/>
            <pc:sldMk cId="58450724" sldId="2614"/>
            <ac:spMk id="2" creationId="{BC84D48C-2F67-F162-8195-3D526561EE51}"/>
          </ac:spMkLst>
        </pc:spChg>
        <pc:spChg chg="add mod">
          <ac:chgData name="池内　明日香" userId="8c04daf6-748b-4b61-a463-c927dd704af4" providerId="ADAL" clId="{23720A4F-AB92-489F-9719-5A024392AC86}" dt="2026-05-27T02:59:19.462" v="2035" actId="1076"/>
          <ac:spMkLst>
            <pc:docMk/>
            <pc:sldMk cId="58450724" sldId="2614"/>
            <ac:spMk id="4" creationId="{74692B4F-1EF6-02E3-4B54-AE9D0383D452}"/>
          </ac:spMkLst>
        </pc:spChg>
        <pc:picChg chg="add mod">
          <ac:chgData name="池内　明日香" userId="8c04daf6-748b-4b61-a463-c927dd704af4" providerId="ADAL" clId="{23720A4F-AB92-489F-9719-5A024392AC86}" dt="2026-05-27T02:59:05.502" v="2031" actId="1076"/>
          <ac:picMkLst>
            <pc:docMk/>
            <pc:sldMk cId="58450724" sldId="2614"/>
            <ac:picMk id="6" creationId="{F716872E-D844-D4CF-BC80-2C4905BF069B}"/>
          </ac:picMkLst>
        </pc:picChg>
      </pc:sldChg>
      <pc:sldChg chg="addSp modSp new mod modAnim">
        <pc:chgData name="池内　明日香" userId="8c04daf6-748b-4b61-a463-c927dd704af4" providerId="ADAL" clId="{23720A4F-AB92-489F-9719-5A024392AC86}" dt="2026-05-27T03:04:10.983" v="2055" actId="14100"/>
        <pc:sldMkLst>
          <pc:docMk/>
          <pc:sldMk cId="827270698" sldId="2615"/>
        </pc:sldMkLst>
        <pc:spChg chg="add mod">
          <ac:chgData name="池内　明日香" userId="8c04daf6-748b-4b61-a463-c927dd704af4" providerId="ADAL" clId="{23720A4F-AB92-489F-9719-5A024392AC86}" dt="2026-05-27T03:03:39.775" v="2045" actId="1076"/>
          <ac:spMkLst>
            <pc:docMk/>
            <pc:sldMk cId="827270698" sldId="2615"/>
            <ac:spMk id="2" creationId="{BDB786AA-6853-9662-E140-CC122A6EDC2F}"/>
          </ac:spMkLst>
        </pc:spChg>
        <pc:spChg chg="add mod">
          <ac:chgData name="池内　明日香" userId="8c04daf6-748b-4b61-a463-c927dd704af4" providerId="ADAL" clId="{23720A4F-AB92-489F-9719-5A024392AC86}" dt="2026-05-27T03:03:54.895" v="2050" actId="1076"/>
          <ac:spMkLst>
            <pc:docMk/>
            <pc:sldMk cId="827270698" sldId="2615"/>
            <ac:spMk id="3" creationId="{5950FB1C-5BA9-535D-271E-55422F659BDD}"/>
          </ac:spMkLst>
        </pc:spChg>
        <pc:picChg chg="add mod">
          <ac:chgData name="池内　明日香" userId="8c04daf6-748b-4b61-a463-c927dd704af4" providerId="ADAL" clId="{23720A4F-AB92-489F-9719-5A024392AC86}" dt="2026-05-27T03:04:10.983" v="2055" actId="14100"/>
          <ac:picMkLst>
            <pc:docMk/>
            <pc:sldMk cId="827270698" sldId="2615"/>
            <ac:picMk id="4" creationId="{B6533288-7AA3-9A63-8DB3-1DE6CDF0221E}"/>
          </ac:picMkLst>
        </pc:picChg>
      </pc:sldChg>
      <pc:sldChg chg="addSp delSp modSp add mod delAnim modAnim">
        <pc:chgData name="池内　明日香" userId="8c04daf6-748b-4b61-a463-c927dd704af4" providerId="ADAL" clId="{23720A4F-AB92-489F-9719-5A024392AC86}" dt="2026-05-27T03:05:34.784" v="2131" actId="1076"/>
        <pc:sldMkLst>
          <pc:docMk/>
          <pc:sldMk cId="707998806" sldId="2616"/>
        </pc:sldMkLst>
        <pc:spChg chg="mod">
          <ac:chgData name="池内　明日香" userId="8c04daf6-748b-4b61-a463-c927dd704af4" providerId="ADAL" clId="{23720A4F-AB92-489F-9719-5A024392AC86}" dt="2026-05-27T03:04:53.259" v="2117" actId="20577"/>
          <ac:spMkLst>
            <pc:docMk/>
            <pc:sldMk cId="707998806" sldId="2616"/>
            <ac:spMk id="2" creationId="{1533F4D5-FBBB-BC4C-7F5F-49D7B597646B}"/>
          </ac:spMkLst>
        </pc:spChg>
        <pc:spChg chg="add mod">
          <ac:chgData name="池内　明日香" userId="8c04daf6-748b-4b61-a463-c927dd704af4" providerId="ADAL" clId="{23720A4F-AB92-489F-9719-5A024392AC86}" dt="2026-05-27T03:05:12.239" v="2123" actId="1076"/>
          <ac:spMkLst>
            <pc:docMk/>
            <pc:sldMk cId="707998806" sldId="2616"/>
            <ac:spMk id="5" creationId="{9496A170-9723-7A82-C88C-6E2BD9EB8EF7}"/>
          </ac:spMkLst>
        </pc:spChg>
        <pc:picChg chg="add mod">
          <ac:chgData name="池内　明日香" userId="8c04daf6-748b-4b61-a463-c927dd704af4" providerId="ADAL" clId="{23720A4F-AB92-489F-9719-5A024392AC86}" dt="2026-05-27T03:05:34.784" v="2131" actId="1076"/>
          <ac:picMkLst>
            <pc:docMk/>
            <pc:sldMk cId="707998806" sldId="2616"/>
            <ac:picMk id="6" creationId="{AAD4A46D-AEAB-0E7E-24D5-E10DDBFF756B}"/>
          </ac:picMkLst>
        </pc:picChg>
      </pc:sldChg>
      <pc:sldChg chg="addSp modSp new mod modAnim">
        <pc:chgData name="池内　明日香" userId="8c04daf6-748b-4b61-a463-c927dd704af4" providerId="ADAL" clId="{23720A4F-AB92-489F-9719-5A024392AC86}" dt="2026-05-27T03:06:51.194" v="2147" actId="1076"/>
        <pc:sldMkLst>
          <pc:docMk/>
          <pc:sldMk cId="2833301667" sldId="2617"/>
        </pc:sldMkLst>
        <pc:spChg chg="add mod">
          <ac:chgData name="池内　明日香" userId="8c04daf6-748b-4b61-a463-c927dd704af4" providerId="ADAL" clId="{23720A4F-AB92-489F-9719-5A024392AC86}" dt="2026-05-27T03:06:16.983" v="2139" actId="1076"/>
          <ac:spMkLst>
            <pc:docMk/>
            <pc:sldMk cId="2833301667" sldId="2617"/>
            <ac:spMk id="2" creationId="{D5D6F2C0-57EF-BE7B-DA14-737D43416683}"/>
          </ac:spMkLst>
        </pc:spChg>
        <pc:spChg chg="add mod">
          <ac:chgData name="池内　明日香" userId="8c04daf6-748b-4b61-a463-c927dd704af4" providerId="ADAL" clId="{23720A4F-AB92-489F-9719-5A024392AC86}" dt="2026-05-27T03:06:35.411" v="2143" actId="14100"/>
          <ac:spMkLst>
            <pc:docMk/>
            <pc:sldMk cId="2833301667" sldId="2617"/>
            <ac:spMk id="3" creationId="{5D8629FE-014E-7B04-9FCD-A08FB5D55EEB}"/>
          </ac:spMkLst>
        </pc:spChg>
        <pc:picChg chg="add mod">
          <ac:chgData name="池内　明日香" userId="8c04daf6-748b-4b61-a463-c927dd704af4" providerId="ADAL" clId="{23720A4F-AB92-489F-9719-5A024392AC86}" dt="2026-05-27T03:06:51.194" v="2147" actId="1076"/>
          <ac:picMkLst>
            <pc:docMk/>
            <pc:sldMk cId="2833301667" sldId="2617"/>
            <ac:picMk id="4" creationId="{512CEF0B-A98F-D1FF-172E-4F27C6DC9B8A}"/>
          </ac:picMkLst>
        </pc:picChg>
      </pc:sldChg>
      <pc:sldMasterChg chg="delSldLayout">
        <pc:chgData name="池内　明日香" userId="8c04daf6-748b-4b61-a463-c927dd704af4" providerId="ADAL" clId="{23720A4F-AB92-489F-9719-5A024392AC86}" dt="2026-05-27T02:37:17.753" v="1602" actId="2696"/>
        <pc:sldMasterMkLst>
          <pc:docMk/>
          <pc:sldMasterMk cId="663803196" sldId="2147483648"/>
        </pc:sldMasterMkLst>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982CB2-6CD4-4038-9B04-E0332D2E79FE}" type="doc">
      <dgm:prSet loTypeId="urn:microsoft.com/office/officeart/2024/3/layout/verticalVisualTextBlock1" loCatId="Picture" qsTypeId="urn:microsoft.com/office/officeart/2005/8/quickstyle/simple4" qsCatId="simple" csTypeId="urn:microsoft.com/office/officeart/2005/8/colors/accent0_3" csCatId="mainScheme" phldr="1"/>
      <dgm:spPr/>
      <dgm:t>
        <a:bodyPr/>
        <a:lstStyle/>
        <a:p>
          <a:endParaRPr lang="en-US"/>
        </a:p>
      </dgm:t>
    </dgm:pt>
    <dgm:pt modelId="{0F7E6217-AB79-498D-B0D3-2693ABC84C7F}">
      <dgm:prSet/>
      <dgm:spPr/>
      <dgm:t>
        <a:bodyPr/>
        <a:lstStyle/>
        <a:p>
          <a:pPr>
            <a:lnSpc>
              <a:spcPct val="100000"/>
            </a:lnSpc>
            <a:defRPr b="1"/>
          </a:pPr>
          <a:r>
            <a:rPr lang="en-US" dirty="0" err="1"/>
            <a:t>安全な相談環境の確保</a:t>
          </a:r>
          <a:endParaRPr lang="en-US" dirty="0"/>
        </a:p>
      </dgm:t>
    </dgm:pt>
    <dgm:pt modelId="{9E86ADB7-F789-4D46-9A69-165BDE918A91}" type="parTrans" cxnId="{71854F4A-E331-42CE-AAF3-AE63311B0AC7}">
      <dgm:prSet/>
      <dgm:spPr/>
      <dgm:t>
        <a:bodyPr/>
        <a:lstStyle/>
        <a:p>
          <a:endParaRPr lang="en-US"/>
        </a:p>
      </dgm:t>
    </dgm:pt>
    <dgm:pt modelId="{A5B1E731-C56C-473F-9586-C0502B8FB4D0}" type="sibTrans" cxnId="{71854F4A-E331-42CE-AAF3-AE63311B0AC7}">
      <dgm:prSet/>
      <dgm:spPr/>
      <dgm:t>
        <a:bodyPr/>
        <a:lstStyle/>
        <a:p>
          <a:pPr>
            <a:lnSpc>
              <a:spcPct val="100000"/>
            </a:lnSpc>
            <a:defRPr b="1"/>
          </a:pPr>
          <a:endParaRPr lang="en-US"/>
        </a:p>
      </dgm:t>
    </dgm:pt>
    <dgm:pt modelId="{E096803E-1A43-49A2-AD94-B3D0B6890FE3}">
      <dgm:prSet/>
      <dgm:spPr/>
      <dgm:t>
        <a:bodyPr/>
        <a:lstStyle/>
        <a:p>
          <a:pPr>
            <a:lnSpc>
              <a:spcPct val="100000"/>
            </a:lnSpc>
          </a:pPr>
          <a:r>
            <a:rPr lang="en-US"/>
            <a:t>親子が安心して相談できる場を設け、無理に制度利用を勧めず困りごとを共に整理した。</a:t>
          </a:r>
        </a:p>
      </dgm:t>
    </dgm:pt>
    <dgm:pt modelId="{BE4A5F74-A1FD-4C52-A3BE-2296A18A7746}" type="parTrans" cxnId="{68BFFB17-7596-47BA-88F1-52650E2D74E4}">
      <dgm:prSet/>
      <dgm:spPr/>
      <dgm:t>
        <a:bodyPr/>
        <a:lstStyle/>
        <a:p>
          <a:endParaRPr lang="en-US"/>
        </a:p>
      </dgm:t>
    </dgm:pt>
    <dgm:pt modelId="{986E457E-C8FE-47BC-89C9-52CD0753BBD7}" type="sibTrans" cxnId="{68BFFB17-7596-47BA-88F1-52650E2D74E4}">
      <dgm:prSet/>
      <dgm:spPr/>
      <dgm:t>
        <a:bodyPr/>
        <a:lstStyle/>
        <a:p>
          <a:endParaRPr lang="en-US"/>
        </a:p>
      </dgm:t>
    </dgm:pt>
    <dgm:pt modelId="{01439C91-BF6F-4443-BB8B-F74BB9923E5F}">
      <dgm:prSet/>
      <dgm:spPr/>
      <dgm:t>
        <a:bodyPr/>
        <a:lstStyle/>
        <a:p>
          <a:pPr>
            <a:lnSpc>
              <a:spcPct val="100000"/>
            </a:lnSpc>
            <a:defRPr b="1"/>
          </a:pPr>
          <a:r>
            <a:rPr lang="en-US"/>
            <a:t>複数課題の把握と共有</a:t>
          </a:r>
        </a:p>
      </dgm:t>
    </dgm:pt>
    <dgm:pt modelId="{A6E628D5-3123-4DA8-88FD-5D030D5DECD8}" type="parTrans" cxnId="{093BD3B7-C941-4289-9B75-BA2C3E52BF0E}">
      <dgm:prSet/>
      <dgm:spPr/>
      <dgm:t>
        <a:bodyPr/>
        <a:lstStyle/>
        <a:p>
          <a:endParaRPr lang="en-US"/>
        </a:p>
      </dgm:t>
    </dgm:pt>
    <dgm:pt modelId="{632B4925-365D-49E5-9E16-8F8CCBD23D75}" type="sibTrans" cxnId="{093BD3B7-C941-4289-9B75-BA2C3E52BF0E}">
      <dgm:prSet/>
      <dgm:spPr/>
      <dgm:t>
        <a:bodyPr/>
        <a:lstStyle/>
        <a:p>
          <a:pPr>
            <a:lnSpc>
              <a:spcPct val="100000"/>
            </a:lnSpc>
            <a:defRPr b="1"/>
          </a:pPr>
          <a:endParaRPr lang="en-US"/>
        </a:p>
      </dgm:t>
    </dgm:pt>
    <dgm:pt modelId="{8DAFFB7B-488F-4328-9C8F-4BD06EFDBF5D}">
      <dgm:prSet/>
      <dgm:spPr/>
      <dgm:t>
        <a:bodyPr/>
        <a:lstStyle/>
        <a:p>
          <a:pPr>
            <a:lnSpc>
              <a:spcPct val="100000"/>
            </a:lnSpc>
          </a:pPr>
          <a:r>
            <a:rPr lang="en-US"/>
            <a:t>障害、児童、生活困窮など複数の課題を明確にし、関係機関と情報共有を行い支援方針を調整した。</a:t>
          </a:r>
        </a:p>
      </dgm:t>
    </dgm:pt>
    <dgm:pt modelId="{D186B371-DD57-49AF-B22A-5FEB2E1BE401}" type="parTrans" cxnId="{A3331E4E-C8EE-4497-95CF-872F6DCCCA24}">
      <dgm:prSet/>
      <dgm:spPr/>
      <dgm:t>
        <a:bodyPr/>
        <a:lstStyle/>
        <a:p>
          <a:endParaRPr lang="en-US"/>
        </a:p>
      </dgm:t>
    </dgm:pt>
    <dgm:pt modelId="{E846BAC6-B4DA-4872-A967-2FB86C90EA1D}" type="sibTrans" cxnId="{A3331E4E-C8EE-4497-95CF-872F6DCCCA24}">
      <dgm:prSet/>
      <dgm:spPr/>
      <dgm:t>
        <a:bodyPr/>
        <a:lstStyle/>
        <a:p>
          <a:endParaRPr lang="en-US"/>
        </a:p>
      </dgm:t>
    </dgm:pt>
    <dgm:pt modelId="{B8293817-F21A-441F-A3D2-A195A38A5A46}">
      <dgm:prSet/>
      <dgm:spPr/>
      <dgm:t>
        <a:bodyPr/>
        <a:lstStyle/>
        <a:p>
          <a:pPr>
            <a:lnSpc>
              <a:spcPct val="100000"/>
            </a:lnSpc>
            <a:defRPr b="1"/>
          </a:pPr>
          <a:r>
            <a:rPr lang="en-US"/>
            <a:t>信頼関係の構築</a:t>
          </a:r>
        </a:p>
      </dgm:t>
    </dgm:pt>
    <dgm:pt modelId="{FEA8A25B-F6F0-4558-9BDD-649ECD31E516}" type="parTrans" cxnId="{A60FC0F4-76CF-4B08-BF2B-944A8421AF6C}">
      <dgm:prSet/>
      <dgm:spPr/>
      <dgm:t>
        <a:bodyPr/>
        <a:lstStyle/>
        <a:p>
          <a:endParaRPr lang="en-US"/>
        </a:p>
      </dgm:t>
    </dgm:pt>
    <dgm:pt modelId="{BEE7C913-9BF8-4E32-B70F-41F6339121E4}" type="sibTrans" cxnId="{A60FC0F4-76CF-4B08-BF2B-944A8421AF6C}">
      <dgm:prSet/>
      <dgm:spPr/>
      <dgm:t>
        <a:bodyPr/>
        <a:lstStyle/>
        <a:p>
          <a:endParaRPr lang="en-US"/>
        </a:p>
      </dgm:t>
    </dgm:pt>
    <dgm:pt modelId="{98B6C905-2ACD-41E8-BE64-B97CC9300AA5}">
      <dgm:prSet/>
      <dgm:spPr/>
      <dgm:t>
        <a:bodyPr/>
        <a:lstStyle/>
        <a:p>
          <a:pPr>
            <a:lnSpc>
              <a:spcPct val="100000"/>
            </a:lnSpc>
          </a:pPr>
          <a:r>
            <a:rPr lang="en-US"/>
            <a:t>食料支援や身近な相談先を通じて信頼関係を築き、支援の幅を徐々に広げた。</a:t>
          </a:r>
        </a:p>
      </dgm:t>
    </dgm:pt>
    <dgm:pt modelId="{74AB2CF1-FDDB-4A36-80ED-2D6B5EC9DC8F}" type="parTrans" cxnId="{605C1305-09E6-4FF5-8389-D5B01B2C14B3}">
      <dgm:prSet/>
      <dgm:spPr/>
      <dgm:t>
        <a:bodyPr/>
        <a:lstStyle/>
        <a:p>
          <a:endParaRPr lang="en-US"/>
        </a:p>
      </dgm:t>
    </dgm:pt>
    <dgm:pt modelId="{2329CEDD-E603-428E-9159-5482046D9579}" type="sibTrans" cxnId="{605C1305-09E6-4FF5-8389-D5B01B2C14B3}">
      <dgm:prSet/>
      <dgm:spPr/>
      <dgm:t>
        <a:bodyPr/>
        <a:lstStyle/>
        <a:p>
          <a:endParaRPr lang="en-US"/>
        </a:p>
      </dgm:t>
    </dgm:pt>
    <dgm:pt modelId="{C509A519-2A28-4E3F-A9E7-D93BCB0CA153}" type="pres">
      <dgm:prSet presAssocID="{BD982CB2-6CD4-4038-9B04-E0332D2E79FE}" presName="Root" presStyleCnt="0">
        <dgm:presLayoutVars>
          <dgm:dir/>
          <dgm:resizeHandles val="exact"/>
        </dgm:presLayoutVars>
      </dgm:prSet>
      <dgm:spPr/>
    </dgm:pt>
    <dgm:pt modelId="{4078A63C-C13F-4E6D-8D96-616A63948ECB}" type="pres">
      <dgm:prSet presAssocID="{0F7E6217-AB79-498D-B0D3-2693ABC84C7F}" presName="Composite" presStyleCnt="0"/>
      <dgm:spPr/>
    </dgm:pt>
    <dgm:pt modelId="{B67ED2D2-0007-49A5-A0C5-55CE97AA66A7}" type="pres">
      <dgm:prSet presAssocID="{0F7E6217-AB79-498D-B0D3-2693ABC84C7F}" presName="Picture"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l="12077" r="21169" b="-6"/>
          <a:stretch/>
        </a:blipFill>
      </dgm:spPr>
      <dgm:extLst>
        <a:ext uri="{E40237B7-FDA0-4F09-8148-C483321AD2D9}">
          <dgm14:cNvPr xmlns:dgm14="http://schemas.microsoft.com/office/drawing/2010/diagram" id="0" name="" descr="People in group therapy"/>
        </a:ext>
      </dgm:extLst>
    </dgm:pt>
    <dgm:pt modelId="{578B7C17-7408-43E1-99BF-D1B07C3B8148}" type="pres">
      <dgm:prSet presAssocID="{0F7E6217-AB79-498D-B0D3-2693ABC84C7F}" presName="Subtitle" presStyleLbl="revTx" presStyleIdx="0" presStyleCnt="6">
        <dgm:presLayoutVars>
          <dgm:chMax val="0"/>
          <dgm:bulletEnabled/>
        </dgm:presLayoutVars>
      </dgm:prSet>
      <dgm:spPr/>
    </dgm:pt>
    <dgm:pt modelId="{7ABC5A9B-6DDB-46E5-8894-830F25ADA986}" type="pres">
      <dgm:prSet presAssocID="{0F7E6217-AB79-498D-B0D3-2693ABC84C7F}" presName="Description" presStyleLbl="revTx" presStyleIdx="1" presStyleCnt="6">
        <dgm:presLayoutVars>
          <dgm:bulletEnabled/>
        </dgm:presLayoutVars>
      </dgm:prSet>
      <dgm:spPr/>
    </dgm:pt>
    <dgm:pt modelId="{8E4B6A03-2D32-4439-8B9D-D04F4C7A1F50}" type="pres">
      <dgm:prSet presAssocID="{A5B1E731-C56C-473F-9586-C0502B8FB4D0}" presName="sibTrans" presStyleLbl="sibTrans2D1" presStyleIdx="0" presStyleCnt="0"/>
      <dgm:spPr/>
    </dgm:pt>
    <dgm:pt modelId="{D8CA76E4-5930-465F-B21E-E82BFBA4A54F}" type="pres">
      <dgm:prSet presAssocID="{01439C91-BF6F-4443-BB8B-F74BB9923E5F}" presName="Composite" presStyleCnt="0"/>
      <dgm:spPr/>
    </dgm:pt>
    <dgm:pt modelId="{B87BB5CB-51EE-468B-86CC-EF131B0628B6}" type="pres">
      <dgm:prSet presAssocID="{01439C91-BF6F-4443-BB8B-F74BB9923E5F}" presName="Picture" presStyleLbl="nod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l="33187" r="58" b="-6"/>
          <a:stretch/>
        </a:blipFill>
      </dgm:spPr>
      <dgm:extLst>
        <a:ext uri="{E40237B7-FDA0-4F09-8148-C483321AD2D9}">
          <dgm14:cNvPr xmlns:dgm14="http://schemas.microsoft.com/office/drawing/2010/diagram" id="0" name="" descr="Cropped shot of a group of business colleagues sitting around a table in the boardroom during a meeting"/>
        </a:ext>
      </dgm:extLst>
    </dgm:pt>
    <dgm:pt modelId="{CFCDABF1-7F2C-4E9D-B712-5F888FD27772}" type="pres">
      <dgm:prSet presAssocID="{01439C91-BF6F-4443-BB8B-F74BB9923E5F}" presName="Subtitle" presStyleLbl="revTx" presStyleIdx="2" presStyleCnt="6">
        <dgm:presLayoutVars>
          <dgm:chMax val="0"/>
          <dgm:bulletEnabled/>
        </dgm:presLayoutVars>
      </dgm:prSet>
      <dgm:spPr/>
    </dgm:pt>
    <dgm:pt modelId="{55A6A274-C435-457C-A07D-BF4BF2E237BB}" type="pres">
      <dgm:prSet presAssocID="{01439C91-BF6F-4443-BB8B-F74BB9923E5F}" presName="Description" presStyleLbl="revTx" presStyleIdx="3" presStyleCnt="6">
        <dgm:presLayoutVars>
          <dgm:bulletEnabled/>
        </dgm:presLayoutVars>
      </dgm:prSet>
      <dgm:spPr/>
    </dgm:pt>
    <dgm:pt modelId="{CEE96BCB-361D-4059-A92D-49F33F9541A4}" type="pres">
      <dgm:prSet presAssocID="{632B4925-365D-49E5-9E16-8F8CCBD23D75}" presName="sibTrans" presStyleLbl="sibTrans2D1" presStyleIdx="0" presStyleCnt="0"/>
      <dgm:spPr/>
    </dgm:pt>
    <dgm:pt modelId="{AC8131C3-60DF-4ACC-8892-988C4C32A1C3}" type="pres">
      <dgm:prSet presAssocID="{B8293817-F21A-441F-A3D2-A195A38A5A46}" presName="Composite" presStyleCnt="0"/>
      <dgm:spPr/>
    </dgm:pt>
    <dgm:pt modelId="{8FFA5BD6-B1E9-458E-857E-06232BB07127}" type="pres">
      <dgm:prSet presAssocID="{B8293817-F21A-441F-A3D2-A195A38A5A46}" presName="Picture" presStyleLbl="nod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l="12126" r="21120" b="-6"/>
          <a:stretch/>
        </a:blipFill>
      </dgm:spPr>
      <dgm:extLst>
        <a:ext uri="{E40237B7-FDA0-4F09-8148-C483321AD2D9}">
          <dgm14:cNvPr xmlns:dgm14="http://schemas.microsoft.com/office/drawing/2010/diagram" id="0" name="" descr="Latin descent man delivers groceries to a senior adult woman at her home.  They both wear protective face masks during the delivery process.  Front door."/>
        </a:ext>
      </dgm:extLst>
    </dgm:pt>
    <dgm:pt modelId="{30580E75-3ED3-459B-8785-5B4868169CF1}" type="pres">
      <dgm:prSet presAssocID="{B8293817-F21A-441F-A3D2-A195A38A5A46}" presName="Subtitle" presStyleLbl="revTx" presStyleIdx="4" presStyleCnt="6">
        <dgm:presLayoutVars>
          <dgm:chMax val="0"/>
          <dgm:bulletEnabled/>
        </dgm:presLayoutVars>
      </dgm:prSet>
      <dgm:spPr/>
    </dgm:pt>
    <dgm:pt modelId="{41945468-771E-4D64-9082-A8CB40179E55}" type="pres">
      <dgm:prSet presAssocID="{B8293817-F21A-441F-A3D2-A195A38A5A46}" presName="Description" presStyleLbl="revTx" presStyleIdx="5" presStyleCnt="6">
        <dgm:presLayoutVars>
          <dgm:bulletEnabled/>
        </dgm:presLayoutVars>
      </dgm:prSet>
      <dgm:spPr/>
    </dgm:pt>
  </dgm:ptLst>
  <dgm:cxnLst>
    <dgm:cxn modelId="{605C1305-09E6-4FF5-8389-D5B01B2C14B3}" srcId="{B8293817-F21A-441F-A3D2-A195A38A5A46}" destId="{98B6C905-2ACD-41E8-BE64-B97CC9300AA5}" srcOrd="0" destOrd="0" parTransId="{74AB2CF1-FDDB-4A36-80ED-2D6B5EC9DC8F}" sibTransId="{2329CEDD-E603-428E-9159-5482046D9579}"/>
    <dgm:cxn modelId="{271EB615-EBD7-45D4-8D60-59B60A508231}" type="presOf" srcId="{A5B1E731-C56C-473F-9586-C0502B8FB4D0}" destId="{8E4B6A03-2D32-4439-8B9D-D04F4C7A1F50}" srcOrd="0" destOrd="0" presId="urn:microsoft.com/office/officeart/2024/3/layout/verticalVisualTextBlock1"/>
    <dgm:cxn modelId="{68BFFB17-7596-47BA-88F1-52650E2D74E4}" srcId="{0F7E6217-AB79-498D-B0D3-2693ABC84C7F}" destId="{E096803E-1A43-49A2-AD94-B3D0B6890FE3}" srcOrd="0" destOrd="0" parTransId="{BE4A5F74-A1FD-4C52-A3BE-2296A18A7746}" sibTransId="{986E457E-C8FE-47BC-89C9-52CD0753BBD7}"/>
    <dgm:cxn modelId="{71854F4A-E331-42CE-AAF3-AE63311B0AC7}" srcId="{BD982CB2-6CD4-4038-9B04-E0332D2E79FE}" destId="{0F7E6217-AB79-498D-B0D3-2693ABC84C7F}" srcOrd="0" destOrd="0" parTransId="{9E86ADB7-F789-4D46-9A69-165BDE918A91}" sibTransId="{A5B1E731-C56C-473F-9586-C0502B8FB4D0}"/>
    <dgm:cxn modelId="{A3331E4E-C8EE-4497-95CF-872F6DCCCA24}" srcId="{01439C91-BF6F-4443-BB8B-F74BB9923E5F}" destId="{8DAFFB7B-488F-4328-9C8F-4BD06EFDBF5D}" srcOrd="0" destOrd="0" parTransId="{D186B371-DD57-49AF-B22A-5FEB2E1BE401}" sibTransId="{E846BAC6-B4DA-4872-A967-2FB86C90EA1D}"/>
    <dgm:cxn modelId="{C9C92B53-8B3D-47BF-9C6E-19840A44C8BC}" type="presOf" srcId="{BD982CB2-6CD4-4038-9B04-E0332D2E79FE}" destId="{C509A519-2A28-4E3F-A9E7-D93BCB0CA153}" srcOrd="0" destOrd="0" presId="urn:microsoft.com/office/officeart/2024/3/layout/verticalVisualTextBlock1"/>
    <dgm:cxn modelId="{A08FC158-AD5A-49CC-8355-B88F1B6AB788}" type="presOf" srcId="{0F7E6217-AB79-498D-B0D3-2693ABC84C7F}" destId="{578B7C17-7408-43E1-99BF-D1B07C3B8148}" srcOrd="0" destOrd="0" presId="urn:microsoft.com/office/officeart/2024/3/layout/verticalVisualTextBlock1"/>
    <dgm:cxn modelId="{09BB087B-7720-4FAD-A67E-E8B1B0B912B4}" type="presOf" srcId="{01439C91-BF6F-4443-BB8B-F74BB9923E5F}" destId="{CFCDABF1-7F2C-4E9D-B712-5F888FD27772}" srcOrd="0" destOrd="0" presId="urn:microsoft.com/office/officeart/2024/3/layout/verticalVisualTextBlock1"/>
    <dgm:cxn modelId="{093BD3B7-C941-4289-9B75-BA2C3E52BF0E}" srcId="{BD982CB2-6CD4-4038-9B04-E0332D2E79FE}" destId="{01439C91-BF6F-4443-BB8B-F74BB9923E5F}" srcOrd="1" destOrd="0" parTransId="{A6E628D5-3123-4DA8-88FD-5D030D5DECD8}" sibTransId="{632B4925-365D-49E5-9E16-8F8CCBD23D75}"/>
    <dgm:cxn modelId="{F62365CF-329E-4851-B93A-E43F572A3EA2}" type="presOf" srcId="{8DAFFB7B-488F-4328-9C8F-4BD06EFDBF5D}" destId="{55A6A274-C435-457C-A07D-BF4BF2E237BB}" srcOrd="0" destOrd="0" presId="urn:microsoft.com/office/officeart/2024/3/layout/verticalVisualTextBlock1"/>
    <dgm:cxn modelId="{9A0FA1E9-16E8-484A-9829-5C39A07326A0}" type="presOf" srcId="{B8293817-F21A-441F-A3D2-A195A38A5A46}" destId="{30580E75-3ED3-459B-8785-5B4868169CF1}" srcOrd="0" destOrd="0" presId="urn:microsoft.com/office/officeart/2024/3/layout/verticalVisualTextBlock1"/>
    <dgm:cxn modelId="{7A9149EE-8D42-4B37-A6B3-476EF502735D}" type="presOf" srcId="{98B6C905-2ACD-41E8-BE64-B97CC9300AA5}" destId="{41945468-771E-4D64-9082-A8CB40179E55}" srcOrd="0" destOrd="0" presId="urn:microsoft.com/office/officeart/2024/3/layout/verticalVisualTextBlock1"/>
    <dgm:cxn modelId="{A60FC0F4-76CF-4B08-BF2B-944A8421AF6C}" srcId="{BD982CB2-6CD4-4038-9B04-E0332D2E79FE}" destId="{B8293817-F21A-441F-A3D2-A195A38A5A46}" srcOrd="2" destOrd="0" parTransId="{FEA8A25B-F6F0-4558-9BDD-649ECD31E516}" sibTransId="{BEE7C913-9BF8-4E32-B70F-41F6339121E4}"/>
    <dgm:cxn modelId="{E7D155F8-2EEB-4AA9-BF68-26406F87ED25}" type="presOf" srcId="{E096803E-1A43-49A2-AD94-B3D0B6890FE3}" destId="{7ABC5A9B-6DDB-46E5-8894-830F25ADA986}" srcOrd="0" destOrd="0" presId="urn:microsoft.com/office/officeart/2024/3/layout/verticalVisualTextBlock1"/>
    <dgm:cxn modelId="{BEA70BFE-F2CF-4331-A359-9B2890042823}" type="presOf" srcId="{632B4925-365D-49E5-9E16-8F8CCBD23D75}" destId="{CEE96BCB-361D-4059-A92D-49F33F9541A4}" srcOrd="0" destOrd="0" presId="urn:microsoft.com/office/officeart/2024/3/layout/verticalVisualTextBlock1"/>
    <dgm:cxn modelId="{738A597F-946C-4674-B0E6-CA838B3CC59B}" type="presParOf" srcId="{C509A519-2A28-4E3F-A9E7-D93BCB0CA153}" destId="{4078A63C-C13F-4E6D-8D96-616A63948ECB}" srcOrd="0" destOrd="0" presId="urn:microsoft.com/office/officeart/2024/3/layout/verticalVisualTextBlock1"/>
    <dgm:cxn modelId="{746B58B3-DBCD-45B5-B0DE-605632CB5218}" type="presParOf" srcId="{4078A63C-C13F-4E6D-8D96-616A63948ECB}" destId="{B67ED2D2-0007-49A5-A0C5-55CE97AA66A7}" srcOrd="0" destOrd="0" presId="urn:microsoft.com/office/officeart/2024/3/layout/verticalVisualTextBlock1"/>
    <dgm:cxn modelId="{DB869DED-D323-40A3-B934-7551BCCB24F1}" type="presParOf" srcId="{4078A63C-C13F-4E6D-8D96-616A63948ECB}" destId="{578B7C17-7408-43E1-99BF-D1B07C3B8148}" srcOrd="1" destOrd="0" presId="urn:microsoft.com/office/officeart/2024/3/layout/verticalVisualTextBlock1"/>
    <dgm:cxn modelId="{C5122623-523D-4A27-A15B-3C355CFD8DE2}" type="presParOf" srcId="{4078A63C-C13F-4E6D-8D96-616A63948ECB}" destId="{7ABC5A9B-6DDB-46E5-8894-830F25ADA986}" srcOrd="2" destOrd="0" presId="urn:microsoft.com/office/officeart/2024/3/layout/verticalVisualTextBlock1"/>
    <dgm:cxn modelId="{47206E83-1BA4-4873-801C-2D66D6323B00}" type="presParOf" srcId="{C509A519-2A28-4E3F-A9E7-D93BCB0CA153}" destId="{8E4B6A03-2D32-4439-8B9D-D04F4C7A1F50}" srcOrd="1" destOrd="0" presId="urn:microsoft.com/office/officeart/2024/3/layout/verticalVisualTextBlock1"/>
    <dgm:cxn modelId="{560BFC1F-185F-4960-A699-443D863D5FD9}" type="presParOf" srcId="{C509A519-2A28-4E3F-A9E7-D93BCB0CA153}" destId="{D8CA76E4-5930-465F-B21E-E82BFBA4A54F}" srcOrd="2" destOrd="0" presId="urn:microsoft.com/office/officeart/2024/3/layout/verticalVisualTextBlock1"/>
    <dgm:cxn modelId="{FAA5556C-526C-4F3C-B78B-51935E0ABB6A}" type="presParOf" srcId="{D8CA76E4-5930-465F-B21E-E82BFBA4A54F}" destId="{B87BB5CB-51EE-468B-86CC-EF131B0628B6}" srcOrd="0" destOrd="0" presId="urn:microsoft.com/office/officeart/2024/3/layout/verticalVisualTextBlock1"/>
    <dgm:cxn modelId="{9D395C33-EA40-4522-B33F-EBD47EEA6BE5}" type="presParOf" srcId="{D8CA76E4-5930-465F-B21E-E82BFBA4A54F}" destId="{CFCDABF1-7F2C-4E9D-B712-5F888FD27772}" srcOrd="1" destOrd="0" presId="urn:microsoft.com/office/officeart/2024/3/layout/verticalVisualTextBlock1"/>
    <dgm:cxn modelId="{C7EBBC20-5880-4A54-8154-86FFE33F8E90}" type="presParOf" srcId="{D8CA76E4-5930-465F-B21E-E82BFBA4A54F}" destId="{55A6A274-C435-457C-A07D-BF4BF2E237BB}" srcOrd="2" destOrd="0" presId="urn:microsoft.com/office/officeart/2024/3/layout/verticalVisualTextBlock1"/>
    <dgm:cxn modelId="{FDEE2316-A347-456F-965F-D51B497678AA}" type="presParOf" srcId="{C509A519-2A28-4E3F-A9E7-D93BCB0CA153}" destId="{CEE96BCB-361D-4059-A92D-49F33F9541A4}" srcOrd="3" destOrd="0" presId="urn:microsoft.com/office/officeart/2024/3/layout/verticalVisualTextBlock1"/>
    <dgm:cxn modelId="{E60F5F0C-2EF8-4431-9919-8737B81442B7}" type="presParOf" srcId="{C509A519-2A28-4E3F-A9E7-D93BCB0CA153}" destId="{AC8131C3-60DF-4ACC-8892-988C4C32A1C3}" srcOrd="4" destOrd="0" presId="urn:microsoft.com/office/officeart/2024/3/layout/verticalVisualTextBlock1"/>
    <dgm:cxn modelId="{598139AC-333B-48E1-B974-7049BCA4965D}" type="presParOf" srcId="{AC8131C3-60DF-4ACC-8892-988C4C32A1C3}" destId="{8FFA5BD6-B1E9-458E-857E-06232BB07127}" srcOrd="0" destOrd="0" presId="urn:microsoft.com/office/officeart/2024/3/layout/verticalVisualTextBlock1"/>
    <dgm:cxn modelId="{FD67C27C-AE5A-43F2-BB05-33D8286BF3C2}" type="presParOf" srcId="{AC8131C3-60DF-4ACC-8892-988C4C32A1C3}" destId="{30580E75-3ED3-459B-8785-5B4868169CF1}" srcOrd="1" destOrd="0" presId="urn:microsoft.com/office/officeart/2024/3/layout/verticalVisualTextBlock1"/>
    <dgm:cxn modelId="{DE979C9C-6CCE-4B57-BC14-A22EF384F4C3}" type="presParOf" srcId="{AC8131C3-60DF-4ACC-8892-988C4C32A1C3}" destId="{41945468-771E-4D64-9082-A8CB40179E55}" srcOrd="2" destOrd="0" presId="urn:microsoft.com/office/officeart/2024/3/layout/verticalVisualTextBlock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ED2D2-0007-49A5-A0C5-55CE97AA66A7}">
      <dsp:nvSpPr>
        <dsp:cNvPr id="0" name=""/>
        <dsp:cNvSpPr/>
      </dsp:nvSpPr>
      <dsp:spPr>
        <a:xfrm>
          <a:off x="0" y="0"/>
          <a:ext cx="1504373" cy="1504373"/>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l="12077" r="21169" b="-6"/>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78B7C17-7408-43E1-99BF-D1B07C3B8148}">
      <dsp:nvSpPr>
        <dsp:cNvPr id="0" name=""/>
        <dsp:cNvSpPr/>
      </dsp:nvSpPr>
      <dsp:spPr>
        <a:xfrm>
          <a:off x="1684373" y="0"/>
          <a:ext cx="8367676" cy="45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err="1"/>
            <a:t>安全な相談環境の確保</a:t>
          </a:r>
          <a:endParaRPr lang="en-US" sz="1800" kern="1200" dirty="0"/>
        </a:p>
      </dsp:txBody>
      <dsp:txXfrm>
        <a:off x="1684373" y="0"/>
        <a:ext cx="8367676" cy="450121"/>
      </dsp:txXfrm>
    </dsp:sp>
    <dsp:sp modelId="{7ABC5A9B-6DDB-46E5-8894-830F25ADA986}">
      <dsp:nvSpPr>
        <dsp:cNvPr id="0" name=""/>
        <dsp:cNvSpPr/>
      </dsp:nvSpPr>
      <dsp:spPr>
        <a:xfrm>
          <a:off x="1684373" y="450121"/>
          <a:ext cx="8367676" cy="1054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親子が安心して相談できる場を設け、無理に制度利用を勧めず困りごとを共に整理した。</a:t>
          </a:r>
        </a:p>
      </dsp:txBody>
      <dsp:txXfrm>
        <a:off x="1684373" y="450121"/>
        <a:ext cx="8367676" cy="1054251"/>
      </dsp:txXfrm>
    </dsp:sp>
    <dsp:sp modelId="{B87BB5CB-51EE-468B-86CC-EF131B0628B6}">
      <dsp:nvSpPr>
        <dsp:cNvPr id="0" name=""/>
        <dsp:cNvSpPr/>
      </dsp:nvSpPr>
      <dsp:spPr>
        <a:xfrm>
          <a:off x="0" y="1624723"/>
          <a:ext cx="1504373" cy="150437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l="33187" r="58" b="-6"/>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FCDABF1-7F2C-4E9D-B712-5F888FD27772}">
      <dsp:nvSpPr>
        <dsp:cNvPr id="0" name=""/>
        <dsp:cNvSpPr/>
      </dsp:nvSpPr>
      <dsp:spPr>
        <a:xfrm>
          <a:off x="1684373" y="1624723"/>
          <a:ext cx="8367676" cy="45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複数課題の把握と共有</a:t>
          </a:r>
        </a:p>
      </dsp:txBody>
      <dsp:txXfrm>
        <a:off x="1684373" y="1624723"/>
        <a:ext cx="8367676" cy="450121"/>
      </dsp:txXfrm>
    </dsp:sp>
    <dsp:sp modelId="{55A6A274-C435-457C-A07D-BF4BF2E237BB}">
      <dsp:nvSpPr>
        <dsp:cNvPr id="0" name=""/>
        <dsp:cNvSpPr/>
      </dsp:nvSpPr>
      <dsp:spPr>
        <a:xfrm>
          <a:off x="1684373" y="2074845"/>
          <a:ext cx="8367676" cy="1054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障害、児童、生活困窮など複数の課題を明確にし、関係機関と情報共有を行い支援方針を調整した。</a:t>
          </a:r>
        </a:p>
      </dsp:txBody>
      <dsp:txXfrm>
        <a:off x="1684373" y="2074845"/>
        <a:ext cx="8367676" cy="1054251"/>
      </dsp:txXfrm>
    </dsp:sp>
    <dsp:sp modelId="{8FFA5BD6-B1E9-458E-857E-06232BB07127}">
      <dsp:nvSpPr>
        <dsp:cNvPr id="0" name=""/>
        <dsp:cNvSpPr/>
      </dsp:nvSpPr>
      <dsp:spPr>
        <a:xfrm>
          <a:off x="0" y="3249446"/>
          <a:ext cx="1504373" cy="1504373"/>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l="12126" r="21120" b="-6"/>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0580E75-3ED3-459B-8785-5B4868169CF1}">
      <dsp:nvSpPr>
        <dsp:cNvPr id="0" name=""/>
        <dsp:cNvSpPr/>
      </dsp:nvSpPr>
      <dsp:spPr>
        <a:xfrm>
          <a:off x="1684373" y="3249446"/>
          <a:ext cx="8367676" cy="450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a:t>信頼関係の構築</a:t>
          </a:r>
        </a:p>
      </dsp:txBody>
      <dsp:txXfrm>
        <a:off x="1684373" y="3249446"/>
        <a:ext cx="8367676" cy="450121"/>
      </dsp:txXfrm>
    </dsp:sp>
    <dsp:sp modelId="{41945468-771E-4D64-9082-A8CB40179E55}">
      <dsp:nvSpPr>
        <dsp:cNvPr id="0" name=""/>
        <dsp:cNvSpPr/>
      </dsp:nvSpPr>
      <dsp:spPr>
        <a:xfrm>
          <a:off x="1684373" y="3699568"/>
          <a:ext cx="8367676" cy="10542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780" rIns="17780" bIns="17780" numCol="1" spcCol="1270" anchor="t" anchorCtr="0">
          <a:noAutofit/>
        </a:bodyPr>
        <a:lstStyle/>
        <a:p>
          <a:pPr marL="0" lvl="0" indent="0" algn="l" defTabSz="622300">
            <a:lnSpc>
              <a:spcPct val="100000"/>
            </a:lnSpc>
            <a:spcBef>
              <a:spcPct val="0"/>
            </a:spcBef>
            <a:spcAft>
              <a:spcPct val="35000"/>
            </a:spcAft>
            <a:buNone/>
          </a:pPr>
          <a:r>
            <a:rPr lang="en-US" sz="1400" kern="1200"/>
            <a:t>食料支援や身近な相談先を通じて信頼関係を築き、支援の幅を徐々に広げた。</a:t>
          </a:r>
        </a:p>
      </dsp:txBody>
      <dsp:txXfrm>
        <a:off x="1684373" y="3699568"/>
        <a:ext cx="8367676" cy="1054251"/>
      </dsp:txXfrm>
    </dsp:sp>
  </dsp:spTree>
</dsp:drawing>
</file>

<file path=ppt/diagrams/layout1.xml><?xml version="1.0" encoding="utf-8"?>
<dgm:layoutDef xmlns:dgm="http://schemas.openxmlformats.org/drawingml/2006/diagram" xmlns:a="http://schemas.openxmlformats.org/drawingml/2006/main" uniqueId="urn:microsoft.com/office/officeart/2024/3/layout/verticalVisualTextBlock1">
  <dgm:title val="Vertical Visual Text Blocks"/>
  <dgm:desc val="Pictures with short bits of text with formatted headers. Use as an easier-to-read alternative to a bulleted list."/>
  <dgm:catLst>
    <dgm:cat type="picture" pri="1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Root">
    <dgm:varLst>
      <dgm:dir/>
      <dgm:resizeHandles val="exact"/>
    </dgm:varLst>
    <dgm:choose name="BasedOnLanguageDirection">
      <dgm:if name="LeftToRight" func="var" arg="dir" op="equ" val="norm">
        <dgm:alg type="lin">
          <dgm:param type="linDir" val="fromT"/>
          <dgm:param type="vertAlign" val="t"/>
          <dgm:param type="horzAlign" val="l"/>
        </dgm:alg>
      </dgm:if>
      <dgm:else name="RightToLeft">
        <dgm:alg type="lin">
          <dgm:param type="linDir" val="fromT"/>
          <dgm:param type="vertAlign" val="t"/>
          <dgm:param type="horzAlign" val="r"/>
        </dgm:alg>
      </dgm:else>
    </dgm:choose>
    <dgm:presOf/>
    <dgm:constrLst>
      <dgm:constr type="primFontSz" for="des" forName="Subtitle" op="equ" val="18"/>
      <dgm:constr type="primFontSz" for="des" forName="Description" refType="primFontSz" refFor="des" refForName="Subtitle" op="equ" fact="0.77"/>
      <dgm:constr type="w" for="ch" forName="Composite" refType="w"/>
      <dgm:constr type="h" for="ch" forName="Composite" refType="h"/>
      <dgm:constr type="h" for="ch" forName="sibTrans" refType="h" refFor="ch" refForName="Composite" fact="0.08"/>
      <dgm:constr type="sp" refType="w" refFor="ch" refForName="Composite" op="equ" fact="0.1"/>
    </dgm:constrLst>
    <dgm:ruleLst/>
    <dgm:forEach name="DirectChildrenOfRoot" axis="ch" ptType="node">
      <dgm:layoutNode name="Composite">
        <dgm:alg type="composite"/>
        <dgm:shape xmlns:r="http://schemas.openxmlformats.org/officeDocument/2006/relationships" r:blip="">
          <dgm:adjLst/>
        </dgm:shape>
        <dgm:presOf/>
        <dgm:constrLst>
          <dgm:constr type="w" for="ch" forName="Picture" refType="w" fact="0.335"/>
          <dgm:constr type="h" for="ch" forName="Picture" refType="w" refFor="ch" refForName="Picture" op="equ"/>
          <dgm:constr type="h" for="ch" forName="Picture" refType="h" op="lte"/>
          <dgm:constr type="l" for="ch" forName="Subtitle" refType="r" refFor="ch" refForName="Picture"/>
          <dgm:constr type="lOff" for="ch" forName="Subtitle" val="5"/>
          <dgm:constr type="h" for="ch" forName="Subtitle" refType="h" fact="0.1"/>
          <dgm:constr type="t" for="ch" forName="Description" refType="b" refFor="ch" refForName="Subtitle"/>
          <dgm:constr type="l" for="ch" forName="Description" refType="r" refFor="ch" refForName="Picture"/>
          <dgm:constr type="lOff" for="ch" forName="Description" val="5"/>
        </dgm:constrLst>
        <dgm:ruleLst/>
        <dgm:layoutNode name="Picture" styleLbl="node1">
          <dgm:alg type="sp"/>
          <dgm:shape xmlns:r="http://schemas.openxmlformats.org/officeDocument/2006/relationships" type="rect" r:blip="" blipPhldr="1">
            <dgm:adjLst/>
          </dgm:shape>
          <dgm:presOf/>
          <dgm:constrLst/>
          <dgm:ruleLst/>
        </dgm:layoutNode>
        <dgm:layoutNode name="Subtitle"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SubtitleConstraintsBasedOnLanguageDirection">
            <dgm:if name="SubtitleIsLeftToRight" func="var" arg="dir" op="equ" val="norm">
              <dgm:constrLst>
                <dgm:constr type="h" refType="w" op="lte" fact="0.4"/>
                <dgm:constr type="lMarg"/>
                <dgm:constr type="rMarg" refType="primFontSz" fact="0.1"/>
                <dgm:constr type="tMarg" refType="primFontSz" fact="0.1"/>
                <dgm:constr type="bMarg" refType="primFontSz" fact="0.1"/>
              </dgm:constrLst>
            </dgm:if>
            <dgm:else name="SubtitleIsRightToLeft">
              <dgm:constrLst>
                <dgm:constr type="h" refType="w" op="lte" fact="0.4"/>
                <dgm:constr type="rMarg"/>
                <dgm:constr type="lMarg" refType="primFontSz" fact="0.1"/>
                <dgm:constr type="tMarg" refType="primFontSz" fact="0.1"/>
                <dgm:constr type="bMarg" refType="primFontSz" fact="0.1"/>
              </dgm:constrLst>
            </dgm:else>
          </dgm:choose>
          <dgm:ruleLst>
            <dgm:rule type="h" val="INF" fact="NaN" max="NaN"/>
            <dgm:rule type="primFontSz" val="5" fact="NaN" max="NaN"/>
          </dgm:ruleLst>
        </dgm:layoutNode>
        <dgm:layoutNode name="Description"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DescriptionConstraintsBasedOnLanguageDirection">
            <dgm:if name="DescriptionIsLeftToRight" func="var" arg="dir" op="equ" val="norm">
              <dgm:constrLst>
                <dgm:constr type="lMarg"/>
                <dgm:constr type="rMarg" refType="primFontSz" fact="0.1"/>
                <dgm:constr type="tMarg" refType="primFontSz" fact="0.1"/>
                <dgm:constr type="bMarg" refType="primFontSz" fact="0.1"/>
              </dgm:constrLst>
            </dgm:if>
            <dgm:else name="DescriptionIsRightToLeft">
              <dgm:constrLst>
                <dgm:constr type="lMarg" refType="primFontSz" fact="0.1"/>
                <dgm:constr type="rMarg"/>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0CDDF7-BE53-4200-A750-3F960E0DBD4C}" type="datetimeFigureOut">
              <a:rPr kumimoji="1" lang="ja-JP" altLang="en-US" smtClean="0"/>
              <a:t>2026/6/12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8B11A-6289-4A19-9984-D18481F20D3B}" type="slidenum">
              <a:rPr kumimoji="1" lang="ja-JP" altLang="en-US" smtClean="0"/>
              <a:t>‹#›</a:t>
            </a:fld>
            <a:endParaRPr kumimoji="1" lang="ja-JP" altLang="en-US"/>
          </a:p>
        </p:txBody>
      </p:sp>
    </p:spTree>
    <p:extLst>
      <p:ext uri="{BB962C8B-B14F-4D97-AF65-F5344CB8AC3E}">
        <p14:creationId xmlns:p14="http://schemas.microsoft.com/office/powerpoint/2010/main" val="295505353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fontAlgn="t">
              <a:lnSpc>
                <a:spcPct val="150000"/>
              </a:lnSpc>
              <a:buFont typeface="Wingdings" panose="05000000000000000000" pitchFamily="2" charset="2"/>
              <a:buNone/>
            </a:pPr>
            <a:endParaRPr lang="en-US" altLang="ja-JP"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58807EA6-0398-4990-8029-A74DB7412258}" type="slidenum">
              <a:rPr kumimoji="1" lang="ja-JP" altLang="en-US" smtClean="0"/>
              <a:t>1</a:t>
            </a:fld>
            <a:endParaRPr kumimoji="1" lang="ja-JP" altLang="en-US"/>
          </a:p>
        </p:txBody>
      </p:sp>
    </p:spTree>
    <p:extLst>
      <p:ext uri="{BB962C8B-B14F-4D97-AF65-F5344CB8AC3E}">
        <p14:creationId xmlns:p14="http://schemas.microsoft.com/office/powerpoint/2010/main" val="2951336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C934A-E369-9A2D-D761-73FF0AE8CDC1}"/>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86EF0E96-506A-904F-BD36-2ABAC2E1B53D}"/>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25404851-B2E9-5361-9F2A-C774374B0A58}"/>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027A9325-0833-9F9A-A88B-C5A61FA9D898}"/>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13</a:t>
            </a:fld>
            <a:endParaRPr kumimoji="1" lang="ja-JP" altLang="en-US"/>
          </a:p>
        </p:txBody>
      </p:sp>
    </p:spTree>
    <p:extLst>
      <p:ext uri="{BB962C8B-B14F-4D97-AF65-F5344CB8AC3E}">
        <p14:creationId xmlns:p14="http://schemas.microsoft.com/office/powerpoint/2010/main" val="3218974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19A36-8B2D-D996-B990-8E97F05CF504}"/>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722D00F6-C64C-B5AC-F63F-2B0FE475D776}"/>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FF53C4E1-D2FD-AC6B-355D-5D1A127114BA}"/>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86068DFB-E346-B0DA-C458-01E2E4D6258D}"/>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14</a:t>
            </a:fld>
            <a:endParaRPr kumimoji="1" lang="ja-JP" altLang="en-US"/>
          </a:p>
        </p:txBody>
      </p:sp>
    </p:spTree>
    <p:extLst>
      <p:ext uri="{BB962C8B-B14F-4D97-AF65-F5344CB8AC3E}">
        <p14:creationId xmlns:p14="http://schemas.microsoft.com/office/powerpoint/2010/main" val="2589961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1E8094-AAB1-F816-C306-C521D6C8E8CB}"/>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6B36F3C8-93E8-AB8D-BFCB-6F0A7340E44B}"/>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C7723E6F-EA48-27D1-2314-CC470837F2D0}"/>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AF6214E0-EF8F-8757-BF96-C690D184F47F}"/>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23</a:t>
            </a:fld>
            <a:endParaRPr kumimoji="1" lang="ja-JP" altLang="en-US"/>
          </a:p>
        </p:txBody>
      </p:sp>
    </p:spTree>
    <p:extLst>
      <p:ext uri="{BB962C8B-B14F-4D97-AF65-F5344CB8AC3E}">
        <p14:creationId xmlns:p14="http://schemas.microsoft.com/office/powerpoint/2010/main" val="358464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6AD1F-7390-F902-9E64-0B200373506E}"/>
            </a:ext>
          </a:extLst>
        </p:cNvPr>
        <p:cNvGrpSpPr/>
        <p:nvPr/>
      </p:nvGrpSpPr>
      <p:grpSpPr>
        <a:xfrm>
          <a:off x="0" y="0"/>
          <a:ext cx="0" cy="0"/>
          <a:chOff x="0" y="0"/>
          <a:chExt cx="0" cy="0"/>
        </a:xfrm>
      </p:grpSpPr>
      <p:sp>
        <p:nvSpPr>
          <p:cNvPr id="1119" name="四角形 57">
            <a:extLst>
              <a:ext uri="{FF2B5EF4-FFF2-40B4-BE49-F238E27FC236}">
                <a16:creationId xmlns:a16="http://schemas.microsoft.com/office/drawing/2014/main" id="{549D5D40-F23E-5878-A774-56BFF07082A0}"/>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0" name="四角形 58">
            <a:extLst>
              <a:ext uri="{FF2B5EF4-FFF2-40B4-BE49-F238E27FC236}">
                <a16:creationId xmlns:a16="http://schemas.microsoft.com/office/drawing/2014/main" id="{A73C48E0-5DD4-165A-8385-C889E640018D}"/>
              </a:ext>
            </a:extLst>
          </p:cNvPr>
          <p:cNvSpPr>
            <a:spLocks noGrp="1"/>
          </p:cNvSpPr>
          <p:nvPr>
            <p:ph type="body" sz="quarter" idx="3"/>
          </p:nvPr>
        </p:nvSpPr>
        <p:spPr>
          <a:prstGeom prst="rect">
            <a:avLst/>
          </a:prstGeom>
        </p:spPr>
        <p:txBody>
          <a:bodyPr/>
          <a:lstStyle/>
          <a:p>
            <a:endParaRPr kumimoji="1" lang="ja-JP" altLang="en-US"/>
          </a:p>
        </p:txBody>
      </p:sp>
      <p:sp>
        <p:nvSpPr>
          <p:cNvPr id="1121" name="四角形 59">
            <a:extLst>
              <a:ext uri="{FF2B5EF4-FFF2-40B4-BE49-F238E27FC236}">
                <a16:creationId xmlns:a16="http://schemas.microsoft.com/office/drawing/2014/main" id="{DA18727F-4A63-AB73-91DE-782925D1C4E3}"/>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24</a:t>
            </a:fld>
            <a:endParaRPr kumimoji="1" lang="ja-JP" altLang="en-US"/>
          </a:p>
        </p:txBody>
      </p:sp>
    </p:spTree>
    <p:extLst>
      <p:ext uri="{BB962C8B-B14F-4D97-AF65-F5344CB8AC3E}">
        <p14:creationId xmlns:p14="http://schemas.microsoft.com/office/powerpoint/2010/main" val="3770543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四角形 32"/>
          <p:cNvSpPr>
            <a:spLocks noGrp="1" noRot="1" noChangeAspect="1"/>
          </p:cNvSpPr>
          <p:nvPr>
            <p:ph type="sldImg" idx="2"/>
          </p:nvPr>
        </p:nvSpPr>
        <p:spPr>
          <a:xfrm>
            <a:off x="366713" y="873125"/>
            <a:ext cx="6245225" cy="3513138"/>
          </a:xfrm>
          <a:prstGeom prst="rect">
            <a:avLst/>
          </a:prstGeom>
        </p:spPr>
        <p:txBody>
          <a:bodyPr/>
          <a:lstStyle/>
          <a:p>
            <a:endParaRPr kumimoji="1" lang="ja-JP" altLang="en-US"/>
          </a:p>
        </p:txBody>
      </p:sp>
      <p:sp>
        <p:nvSpPr>
          <p:cNvPr id="1129" name="四角形 33"/>
          <p:cNvSpPr>
            <a:spLocks noGrp="1"/>
          </p:cNvSpPr>
          <p:nvPr>
            <p:ph type="body" sz="quarter" idx="3"/>
          </p:nvPr>
        </p:nvSpPr>
        <p:spPr>
          <a:xfrm>
            <a:off x="685800" y="5139386"/>
            <a:ext cx="5486400" cy="3600450"/>
          </a:xfrm>
          <a:prstGeom prst="rect">
            <a:avLst/>
          </a:prstGeom>
        </p:spPr>
        <p:txBody>
          <a:bodyPr/>
          <a:lstStyle/>
          <a:p>
            <a:pPr marL="0" indent="0">
              <a:lnSpc>
                <a:spcPct val="150000"/>
              </a:lnSpc>
              <a:buFont typeface="Wingdings" panose="05000000000000000000" pitchFamily="2" charset="2"/>
              <a:buNone/>
            </a:pPr>
            <a:endParaRPr lang="ja-JP" altLang="en-US" sz="1400">
              <a:latin typeface="BIZ UDPゴシック" panose="020B0400000000000000" pitchFamily="50" charset="-128"/>
              <a:ea typeface="BIZ UDPゴシック" panose="020B0400000000000000" pitchFamily="50" charset="-128"/>
            </a:endParaRPr>
          </a:p>
        </p:txBody>
      </p:sp>
      <p:sp>
        <p:nvSpPr>
          <p:cNvPr id="1130" name="四角形 34"/>
          <p:cNvSpPr>
            <a:spLocks noGrp="1"/>
          </p:cNvSpPr>
          <p:nvPr>
            <p:ph type="sldNum" sz="quarter" idx="5"/>
          </p:nvPr>
        </p:nvSpPr>
        <p:spPr>
          <a:prstGeom prst="rect">
            <a:avLst/>
          </a:prstGeom>
        </p:spPr>
        <p:txBody>
          <a:bodyPr vert="horz" lIns="91559" tIns="45779" rIns="91559" bIns="45779" rtlCol="0" anchor="b"/>
          <a:lstStyle>
            <a:lvl1pPr algn="r">
              <a:defRPr sz="1200"/>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7E5072A-B811-4917-80AA-DEB7F6251C2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62067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750" indent="-285750" fontAlgn="t">
              <a:lnSpc>
                <a:spcPct val="150000"/>
              </a:lnSpc>
              <a:buFont typeface="Wingdings" panose="05000000000000000000" pitchFamily="2" charset="2"/>
              <a:buChar char="l"/>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26</a:t>
            </a:fld>
            <a:endParaRPr kumimoji="1" lang="ja-JP" altLang="en-US"/>
          </a:p>
        </p:txBody>
      </p:sp>
    </p:spTree>
    <p:extLst>
      <p:ext uri="{BB962C8B-B14F-4D97-AF65-F5344CB8AC3E}">
        <p14:creationId xmlns:p14="http://schemas.microsoft.com/office/powerpoint/2010/main" val="138876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46CC0-65D3-10C2-8633-1D29DB5CA5E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E85DC38-B725-E655-CD65-4511D48871F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63C47B2-7D22-AB09-4E34-1391B2FFE6AE}"/>
              </a:ext>
            </a:extLst>
          </p:cNvPr>
          <p:cNvSpPr>
            <a:spLocks noGrp="1"/>
          </p:cNvSpPr>
          <p:nvPr>
            <p:ph type="body" idx="1"/>
          </p:nvPr>
        </p:nvSpPr>
        <p:spPr/>
        <p:txBody>
          <a:bodyPr/>
          <a:lstStyle/>
          <a:p>
            <a:pPr marL="285750" indent="-285750" fontAlgn="t">
              <a:lnSpc>
                <a:spcPct val="150000"/>
              </a:lnSpc>
              <a:buFont typeface="Wingdings" panose="05000000000000000000" pitchFamily="2" charset="2"/>
              <a:buChar char="l"/>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B8858E91-0EDD-EEDD-2530-F672BF9461DD}"/>
              </a:ext>
            </a:extLst>
          </p:cNvPr>
          <p:cNvSpPr>
            <a:spLocks noGrp="1"/>
          </p:cNvSpPr>
          <p:nvPr>
            <p:ph type="sldNum" sz="quarter" idx="5"/>
          </p:nvPr>
        </p:nvSpPr>
        <p:spPr/>
        <p:txBody>
          <a:bodyPr/>
          <a:lstStyle/>
          <a:p>
            <a:fld id="{6BF752B8-EA75-4C65-9CEF-32BA170243D2}" type="slidenum">
              <a:rPr kumimoji="1" lang="ja-JP" altLang="en-US" smtClean="0"/>
              <a:t>27</a:t>
            </a:fld>
            <a:endParaRPr kumimoji="1" lang="ja-JP" altLang="en-US"/>
          </a:p>
        </p:txBody>
      </p:sp>
    </p:spTree>
    <p:extLst>
      <p:ext uri="{BB962C8B-B14F-4D97-AF65-F5344CB8AC3E}">
        <p14:creationId xmlns:p14="http://schemas.microsoft.com/office/powerpoint/2010/main" val="2001464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28</a:t>
            </a:fld>
            <a:endParaRPr kumimoji="1" lang="ja-JP" altLang="en-US"/>
          </a:p>
        </p:txBody>
      </p:sp>
    </p:spTree>
    <p:extLst>
      <p:ext uri="{BB962C8B-B14F-4D97-AF65-F5344CB8AC3E}">
        <p14:creationId xmlns:p14="http://schemas.microsoft.com/office/powerpoint/2010/main" val="764515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8F67C-6AD0-2BBE-F72A-473FBCE12BA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CA7E125-D534-25EC-CFF8-BE4DC2A823E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E3C4E5-E621-07B5-6F86-B057C1D9BE64}"/>
              </a:ext>
            </a:extLst>
          </p:cNvPr>
          <p:cNvSpPr>
            <a:spLocks noGrp="1"/>
          </p:cNvSpPr>
          <p:nvPr>
            <p:ph type="body" idx="1"/>
          </p:nvPr>
        </p:nvSpPr>
        <p:spPr/>
        <p:txBody>
          <a:bodyPr/>
          <a:lstStyle/>
          <a:p>
            <a:pPr marL="285750" marR="0" lvl="0" indent="-285750" algn="l" defTabSz="914400" rtl="0" eaLnBrk="1" fontAlgn="auto" latinLnBrk="0" hangingPunct="1">
              <a:lnSpc>
                <a:spcPct val="150000"/>
              </a:lnSpc>
              <a:spcBef>
                <a:spcPts val="0"/>
              </a:spcBef>
              <a:spcAft>
                <a:spcPts val="0"/>
              </a:spcAft>
              <a:buClrTx/>
              <a:buSzTx/>
              <a:buFont typeface="Wingdings" panose="05000000000000000000" pitchFamily="2" charset="2"/>
              <a:buChar char="l"/>
              <a:tabLst/>
              <a:defRPr/>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6348107-18C8-B82C-A948-4CBB1789014A}"/>
              </a:ext>
            </a:extLst>
          </p:cNvPr>
          <p:cNvSpPr>
            <a:spLocks noGrp="1"/>
          </p:cNvSpPr>
          <p:nvPr>
            <p:ph type="sldNum" sz="quarter" idx="5"/>
          </p:nvPr>
        </p:nvSpPr>
        <p:spPr/>
        <p:txBody>
          <a:bodyPr/>
          <a:lstStyle/>
          <a:p>
            <a:fld id="{6BF752B8-EA75-4C65-9CEF-32BA170243D2}" type="slidenum">
              <a:rPr kumimoji="1" lang="ja-JP" altLang="en-US" smtClean="0"/>
              <a:t>29</a:t>
            </a:fld>
            <a:endParaRPr kumimoji="1" lang="ja-JP" altLang="en-US"/>
          </a:p>
        </p:txBody>
      </p:sp>
    </p:spTree>
    <p:extLst>
      <p:ext uri="{BB962C8B-B14F-4D97-AF65-F5344CB8AC3E}">
        <p14:creationId xmlns:p14="http://schemas.microsoft.com/office/powerpoint/2010/main" val="1857100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750" indent="-285750" fontAlgn="t">
              <a:lnSpc>
                <a:spcPct val="150000"/>
              </a:lnSpc>
              <a:buFont typeface="Wingdings" panose="05000000000000000000" pitchFamily="2" charset="2"/>
              <a:buChar char="l"/>
            </a:pPr>
            <a:endParaRPr kumimoji="1" lang="ja-JP" altLang="en-US" sz="1400" b="0" i="0" kern="1200">
              <a:solidFill>
                <a:schemeClr val="tx1"/>
              </a:solidFill>
              <a:effectLst/>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30</a:t>
            </a:fld>
            <a:endParaRPr kumimoji="1" lang="ja-JP" altLang="en-US"/>
          </a:p>
        </p:txBody>
      </p:sp>
    </p:spTree>
    <p:extLst>
      <p:ext uri="{BB962C8B-B14F-4D97-AF65-F5344CB8AC3E}">
        <p14:creationId xmlns:p14="http://schemas.microsoft.com/office/powerpoint/2010/main" val="3281857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 name="四角形 57"/>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0" name="四角形 58"/>
          <p:cNvSpPr>
            <a:spLocks noGrp="1"/>
          </p:cNvSpPr>
          <p:nvPr>
            <p:ph type="body" sz="quarter" idx="3"/>
          </p:nvPr>
        </p:nvSpPr>
        <p:spPr>
          <a:prstGeom prst="rect">
            <a:avLst/>
          </a:prstGeom>
        </p:spPr>
        <p:txBody>
          <a:bodyPr/>
          <a:lstStyle/>
          <a:p>
            <a:endParaRPr kumimoji="1" lang="ja-JP" altLang="en-US"/>
          </a:p>
        </p:txBody>
      </p:sp>
      <p:sp>
        <p:nvSpPr>
          <p:cNvPr id="1121" name="四角形 59"/>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31</a:t>
            </a:fld>
            <a:endParaRPr kumimoji="1" lang="ja-JP" altLang="en-US"/>
          </a:p>
        </p:txBody>
      </p:sp>
    </p:spTree>
    <p:extLst>
      <p:ext uri="{BB962C8B-B14F-4D97-AF65-F5344CB8AC3E}">
        <p14:creationId xmlns:p14="http://schemas.microsoft.com/office/powerpoint/2010/main" val="598846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endParaRPr kumimoji="1" lang="en-US" altLang="ja-JP"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32</a:t>
            </a:fld>
            <a:endParaRPr kumimoji="1" lang="ja-JP" altLang="en-US"/>
          </a:p>
        </p:txBody>
      </p:sp>
    </p:spTree>
    <p:extLst>
      <p:ext uri="{BB962C8B-B14F-4D97-AF65-F5344CB8AC3E}">
        <p14:creationId xmlns:p14="http://schemas.microsoft.com/office/powerpoint/2010/main" val="4203938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FAFF8397-29CE-4466-94F7-B5F55A90C4A3}" type="slidenum">
              <a:rPr kumimoji="1" lang="ja-JP" altLang="en-US" smtClean="0"/>
              <a:t>33</a:t>
            </a:fld>
            <a:endParaRPr kumimoji="1" lang="ja-JP" altLang="en-US"/>
          </a:p>
        </p:txBody>
      </p:sp>
    </p:spTree>
    <p:extLst>
      <p:ext uri="{BB962C8B-B14F-4D97-AF65-F5344CB8AC3E}">
        <p14:creationId xmlns:p14="http://schemas.microsoft.com/office/powerpoint/2010/main" val="3334912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34</a:t>
            </a:fld>
            <a:endParaRPr kumimoji="1" lang="ja-JP" altLang="en-US"/>
          </a:p>
        </p:txBody>
      </p:sp>
    </p:spTree>
    <p:extLst>
      <p:ext uri="{BB962C8B-B14F-4D97-AF65-F5344CB8AC3E}">
        <p14:creationId xmlns:p14="http://schemas.microsoft.com/office/powerpoint/2010/main" val="644562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35</a:t>
            </a:fld>
            <a:endParaRPr kumimoji="1" lang="ja-JP" altLang="en-US"/>
          </a:p>
        </p:txBody>
      </p:sp>
    </p:spTree>
    <p:extLst>
      <p:ext uri="{BB962C8B-B14F-4D97-AF65-F5344CB8AC3E}">
        <p14:creationId xmlns:p14="http://schemas.microsoft.com/office/powerpoint/2010/main" val="1514043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50000"/>
              </a:lnSpc>
            </a:pPr>
            <a:endParaRPr kumimoji="1" lang="ja-JP" altLang="en-US" sz="1400">
              <a:latin typeface="BIZ UDPゴシック" panose="020B0400000000000000" pitchFamily="50" charset="-128"/>
              <a:ea typeface="BIZ UDP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6BF752B8-EA75-4C65-9CEF-32BA170243D2}" type="slidenum">
              <a:rPr kumimoji="1" lang="ja-JP" altLang="en-US" smtClean="0"/>
              <a:t>36</a:t>
            </a:fld>
            <a:endParaRPr kumimoji="1" lang="ja-JP" altLang="en-US"/>
          </a:p>
        </p:txBody>
      </p:sp>
    </p:spTree>
    <p:extLst>
      <p:ext uri="{BB962C8B-B14F-4D97-AF65-F5344CB8AC3E}">
        <p14:creationId xmlns:p14="http://schemas.microsoft.com/office/powerpoint/2010/main" val="183002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58342-3A10-2B5F-5A1F-E8FD0CF9F2CF}"/>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05B1D943-AD14-1AD5-29C0-6F160ED89900}"/>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D70E0F8F-3377-2B2A-A0ED-788523F0E2F7}"/>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BB56580D-AAFC-651E-4938-BB111FAB8D52}"/>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3</a:t>
            </a:fld>
            <a:endParaRPr kumimoji="1" lang="ja-JP" altLang="en-US"/>
          </a:p>
        </p:txBody>
      </p:sp>
    </p:spTree>
    <p:extLst>
      <p:ext uri="{BB962C8B-B14F-4D97-AF65-F5344CB8AC3E}">
        <p14:creationId xmlns:p14="http://schemas.microsoft.com/office/powerpoint/2010/main" val="440079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665CD-CE4F-AA0D-1DE1-15D8351D2CAB}"/>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EFA9836D-5FE3-B7D4-60AD-86A5BFE593FE}"/>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6CBF9659-64EF-F043-2419-91B6D71A4655}"/>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848B118E-FDC2-5484-F2CA-1DC6D64F86D5}"/>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4</a:t>
            </a:fld>
            <a:endParaRPr kumimoji="1" lang="ja-JP" altLang="en-US"/>
          </a:p>
        </p:txBody>
      </p:sp>
    </p:spTree>
    <p:extLst>
      <p:ext uri="{BB962C8B-B14F-4D97-AF65-F5344CB8AC3E}">
        <p14:creationId xmlns:p14="http://schemas.microsoft.com/office/powerpoint/2010/main" val="3668238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7F1A0-DDB8-A6FC-D1F4-34A89981C970}"/>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3DD22778-38E2-9050-81E2-701DE024C500}"/>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5B89E4D1-5EBD-E7E1-2B2A-4FB07DF54BD6}"/>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1E68FD00-44E2-0E9D-006A-61C179201B98}"/>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5</a:t>
            </a:fld>
            <a:endParaRPr kumimoji="1" lang="ja-JP" altLang="en-US"/>
          </a:p>
        </p:txBody>
      </p:sp>
    </p:spTree>
    <p:extLst>
      <p:ext uri="{BB962C8B-B14F-4D97-AF65-F5344CB8AC3E}">
        <p14:creationId xmlns:p14="http://schemas.microsoft.com/office/powerpoint/2010/main" val="921263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9220D-2F66-2897-B5CD-D27793BDF426}"/>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02244719-B193-D2FD-D858-6F649C85FCC9}"/>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4C8B9F69-6818-338D-9814-6F8FF21DC84E}"/>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AEEFF322-83E8-B813-8A10-67EAB0A43349}"/>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8</a:t>
            </a:fld>
            <a:endParaRPr kumimoji="1" lang="ja-JP" altLang="en-US"/>
          </a:p>
        </p:txBody>
      </p:sp>
    </p:spTree>
    <p:extLst>
      <p:ext uri="{BB962C8B-B14F-4D97-AF65-F5344CB8AC3E}">
        <p14:creationId xmlns:p14="http://schemas.microsoft.com/office/powerpoint/2010/main" val="3883028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CA58F-03B2-4E9E-DD93-8E470503DC30}"/>
            </a:ext>
          </a:extLst>
        </p:cNvPr>
        <p:cNvGrpSpPr/>
        <p:nvPr/>
      </p:nvGrpSpPr>
      <p:grpSpPr>
        <a:xfrm>
          <a:off x="0" y="0"/>
          <a:ext cx="0" cy="0"/>
          <a:chOff x="0" y="0"/>
          <a:chExt cx="0" cy="0"/>
        </a:xfrm>
      </p:grpSpPr>
      <p:sp>
        <p:nvSpPr>
          <p:cNvPr id="1119" name="四角形 57">
            <a:extLst>
              <a:ext uri="{FF2B5EF4-FFF2-40B4-BE49-F238E27FC236}">
                <a16:creationId xmlns:a16="http://schemas.microsoft.com/office/drawing/2014/main" id="{38084682-1D50-3907-A777-41083A61194E}"/>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0" name="四角形 58">
            <a:extLst>
              <a:ext uri="{FF2B5EF4-FFF2-40B4-BE49-F238E27FC236}">
                <a16:creationId xmlns:a16="http://schemas.microsoft.com/office/drawing/2014/main" id="{12CA420D-2CB7-27D0-0616-04005E8ED4F9}"/>
              </a:ext>
            </a:extLst>
          </p:cNvPr>
          <p:cNvSpPr>
            <a:spLocks noGrp="1"/>
          </p:cNvSpPr>
          <p:nvPr>
            <p:ph type="body" sz="quarter" idx="3"/>
          </p:nvPr>
        </p:nvSpPr>
        <p:spPr>
          <a:prstGeom prst="rect">
            <a:avLst/>
          </a:prstGeom>
        </p:spPr>
        <p:txBody>
          <a:bodyPr/>
          <a:lstStyle/>
          <a:p>
            <a:endParaRPr kumimoji="1" lang="ja-JP" altLang="en-US"/>
          </a:p>
        </p:txBody>
      </p:sp>
      <p:sp>
        <p:nvSpPr>
          <p:cNvPr id="1121" name="四角形 59">
            <a:extLst>
              <a:ext uri="{FF2B5EF4-FFF2-40B4-BE49-F238E27FC236}">
                <a16:creationId xmlns:a16="http://schemas.microsoft.com/office/drawing/2014/main" id="{107DBEEF-E212-B0B1-3D13-5E75F2D3A2CA}"/>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10</a:t>
            </a:fld>
            <a:endParaRPr kumimoji="1" lang="ja-JP" altLang="en-US"/>
          </a:p>
        </p:txBody>
      </p:sp>
    </p:spTree>
    <p:extLst>
      <p:ext uri="{BB962C8B-B14F-4D97-AF65-F5344CB8AC3E}">
        <p14:creationId xmlns:p14="http://schemas.microsoft.com/office/powerpoint/2010/main" val="98502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4BFBC-DEF9-CE10-27B4-3B8AC345BA92}"/>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8F79D9C7-C045-FED4-43F9-10F1E48345AC}"/>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23A7119C-B702-17F7-0A46-0F70D1F376FE}"/>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4FEA2E49-08C7-A2E2-ACD2-9FEB005A9B3D}"/>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11</a:t>
            </a:fld>
            <a:endParaRPr kumimoji="1" lang="ja-JP" altLang="en-US"/>
          </a:p>
        </p:txBody>
      </p:sp>
    </p:spTree>
    <p:extLst>
      <p:ext uri="{BB962C8B-B14F-4D97-AF65-F5344CB8AC3E}">
        <p14:creationId xmlns:p14="http://schemas.microsoft.com/office/powerpoint/2010/main" val="2301089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A93D0-E5B0-E79E-13F5-61D71CCEF123}"/>
            </a:ext>
          </a:extLst>
        </p:cNvPr>
        <p:cNvGrpSpPr/>
        <p:nvPr/>
      </p:nvGrpSpPr>
      <p:grpSpPr>
        <a:xfrm>
          <a:off x="0" y="0"/>
          <a:ext cx="0" cy="0"/>
          <a:chOff x="0" y="0"/>
          <a:chExt cx="0" cy="0"/>
        </a:xfrm>
      </p:grpSpPr>
      <p:sp>
        <p:nvSpPr>
          <p:cNvPr id="1128" name="四角形 57">
            <a:extLst>
              <a:ext uri="{FF2B5EF4-FFF2-40B4-BE49-F238E27FC236}">
                <a16:creationId xmlns:a16="http://schemas.microsoft.com/office/drawing/2014/main" id="{A4444B43-EA70-3374-02B4-9B96115277EE}"/>
              </a:ext>
            </a:extLst>
          </p:cNvPr>
          <p:cNvSpPr>
            <a:spLocks noGrp="1" noRot="1" noChangeAspect="1"/>
          </p:cNvSpPr>
          <p:nvPr>
            <p:ph type="sldImg" idx="2"/>
          </p:nvPr>
        </p:nvSpPr>
        <p:spPr>
          <a:xfrm>
            <a:off x="142875" y="768350"/>
            <a:ext cx="6818313" cy="3836988"/>
          </a:xfrm>
          <a:prstGeom prst="rect">
            <a:avLst/>
          </a:prstGeom>
        </p:spPr>
        <p:txBody>
          <a:bodyPr/>
          <a:lstStyle/>
          <a:p>
            <a:endParaRPr kumimoji="1" lang="ja-JP" altLang="en-US"/>
          </a:p>
        </p:txBody>
      </p:sp>
      <p:sp>
        <p:nvSpPr>
          <p:cNvPr id="1129" name="四角形 58">
            <a:extLst>
              <a:ext uri="{FF2B5EF4-FFF2-40B4-BE49-F238E27FC236}">
                <a16:creationId xmlns:a16="http://schemas.microsoft.com/office/drawing/2014/main" id="{BAA1358B-F85B-4754-2FB8-358D9E80C0EF}"/>
              </a:ext>
            </a:extLst>
          </p:cNvPr>
          <p:cNvSpPr>
            <a:spLocks noGrp="1"/>
          </p:cNvSpPr>
          <p:nvPr>
            <p:ph type="body" sz="quarter" idx="3"/>
          </p:nvPr>
        </p:nvSpPr>
        <p:spPr>
          <a:prstGeom prst="rect">
            <a:avLst/>
          </a:prstGeom>
        </p:spPr>
        <p:txBody>
          <a:bodyPr/>
          <a:lstStyle/>
          <a:p>
            <a:endParaRPr kumimoji="1" lang="ja-JP" altLang="en-US"/>
          </a:p>
        </p:txBody>
      </p:sp>
      <p:sp>
        <p:nvSpPr>
          <p:cNvPr id="1130" name="四角形 59">
            <a:extLst>
              <a:ext uri="{FF2B5EF4-FFF2-40B4-BE49-F238E27FC236}">
                <a16:creationId xmlns:a16="http://schemas.microsoft.com/office/drawing/2014/main" id="{86B21827-0E58-92B3-3B54-074E1429BB76}"/>
              </a:ext>
            </a:extLst>
          </p:cNvPr>
          <p:cNvSpPr>
            <a:spLocks noGrp="1"/>
          </p:cNvSpPr>
          <p:nvPr>
            <p:ph type="sldNum" sz="quarter" idx="5"/>
          </p:nvPr>
        </p:nvSpPr>
        <p:spPr>
          <a:prstGeom prst="rect">
            <a:avLst/>
          </a:prstGeom>
        </p:spPr>
        <p:txBody>
          <a:bodyPr vert="horz" lIns="99075" tIns="49538" rIns="99075" bIns="49538" rtlCol="0" anchor="b"/>
          <a:lstStyle>
            <a:lvl1pPr algn="r">
              <a:defRPr sz="1300"/>
            </a:lvl1pPr>
          </a:lstStyle>
          <a:p>
            <a:fld id="{58807EA6-0398-4990-8029-A74DB7412258}" type="slidenum">
              <a:rPr kumimoji="1" lang="ja-JP" altLang="en-US" smtClean="0"/>
              <a:t>12</a:t>
            </a:fld>
            <a:endParaRPr kumimoji="1" lang="ja-JP" altLang="en-US"/>
          </a:p>
        </p:txBody>
      </p:sp>
    </p:spTree>
    <p:extLst>
      <p:ext uri="{BB962C8B-B14F-4D97-AF65-F5344CB8AC3E}">
        <p14:creationId xmlns:p14="http://schemas.microsoft.com/office/powerpoint/2010/main" val="7460462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5BDA3F-619B-6353-8A83-6AEC9933B631}"/>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52C8749A-772F-0F9B-2694-7B658B6554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1D205D6B-0AD3-E305-84E9-421ED88EDD00}"/>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5" name="フッター プレースホルダー 4">
            <a:extLst>
              <a:ext uri="{FF2B5EF4-FFF2-40B4-BE49-F238E27FC236}">
                <a16:creationId xmlns:a16="http://schemas.microsoft.com/office/drawing/2014/main" id="{472F10EF-B8CC-8480-51B8-BAE4740B95D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BCE48F-B2FD-4657-0FF8-C70F25B4A84E}"/>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1383794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867BDC-E3E0-7AA6-D65C-1EFA043CC5AA}"/>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B4FA568-8FA6-492D-6126-BB777E64EFD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DE6648-846C-C9FD-3BAB-151AB4616E04}"/>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5" name="フッター プレースホルダー 4">
            <a:extLst>
              <a:ext uri="{FF2B5EF4-FFF2-40B4-BE49-F238E27FC236}">
                <a16:creationId xmlns:a16="http://schemas.microsoft.com/office/drawing/2014/main" id="{BC4BA5EA-D0E0-8541-AAD0-AD66F8D68B7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14D654C-1D1D-54B3-4B0E-37E7456770C0}"/>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745624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07093E41-8247-6EE5-43F5-7114D959F40E}"/>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74840B2-3629-BC04-99BF-8498E58FB853}"/>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C148D72-A06D-116A-A08E-2541E04DD8C0}"/>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5" name="フッター プレースホルダー 4">
            <a:extLst>
              <a:ext uri="{FF2B5EF4-FFF2-40B4-BE49-F238E27FC236}">
                <a16:creationId xmlns:a16="http://schemas.microsoft.com/office/drawing/2014/main" id="{BC61EAF7-3741-D868-635F-16E668DAB99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B67812D-68E1-FD73-0D1A-C2EF9E09E6D1}"/>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2445253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24F60D-1451-B434-9167-EB2ECD6A6B6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DA8452A-2EBE-7B37-39FC-75A8D40AA88B}"/>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60AC9A8-53B1-12BF-F7C1-3602A73CCCC1}"/>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5" name="フッター プレースホルダー 4">
            <a:extLst>
              <a:ext uri="{FF2B5EF4-FFF2-40B4-BE49-F238E27FC236}">
                <a16:creationId xmlns:a16="http://schemas.microsoft.com/office/drawing/2014/main" id="{F3AEEB11-BBF0-67E2-8E63-B067015DED8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19FB518-4331-F3E6-14B5-681661403977}"/>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1209504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A26D145-D2D2-30E7-E089-057A3A7A0057}"/>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38C0CC-93D9-3441-64D2-B353BA135FD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1237CA5-020F-94DB-EF0D-72083659A6F6}"/>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5" name="フッター プレースホルダー 4">
            <a:extLst>
              <a:ext uri="{FF2B5EF4-FFF2-40B4-BE49-F238E27FC236}">
                <a16:creationId xmlns:a16="http://schemas.microsoft.com/office/drawing/2014/main" id="{9BACAE13-9E68-B040-2D94-1AEEDCC64C6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83590EC-B796-5FE9-583C-9291E798C3AD}"/>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1493323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A289F6F-71E7-09FE-C919-674644BECBD6}"/>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D606FD-033E-624F-9D11-3BF7B20C266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99B6B960-8C1D-5879-B7C3-8BF84884D73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6ECB04C5-A211-6DE7-5CF9-7112A32CCEFC}"/>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6" name="フッター プレースホルダー 5">
            <a:extLst>
              <a:ext uri="{FF2B5EF4-FFF2-40B4-BE49-F238E27FC236}">
                <a16:creationId xmlns:a16="http://schemas.microsoft.com/office/drawing/2014/main" id="{DAD9DCFD-095D-C92D-7594-7E6A02D8958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360197B-9BB9-BCF1-5240-5335DF532E78}"/>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97570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A2A4EB-F50D-927B-278D-4367B347E700}"/>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4792ED8-7103-C285-D485-9CC92F64A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BFE5A0F3-0C62-E19E-E508-AD0A9BB59BE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3CBE3CDB-02AB-5D09-13F9-64B8928319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189E21A3-39CF-5D1C-48A9-8080DA23152C}"/>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67A88423-88D3-0071-1B8D-9162A36A8CE5}"/>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8" name="フッター プレースホルダー 7">
            <a:extLst>
              <a:ext uri="{FF2B5EF4-FFF2-40B4-BE49-F238E27FC236}">
                <a16:creationId xmlns:a16="http://schemas.microsoft.com/office/drawing/2014/main" id="{C30F361D-2976-6A77-61DF-41D6A3D6DDB1}"/>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9E93C24-D065-B3B9-68EC-15B0BDB02DCC}"/>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16523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AA6DA-5684-B260-CA1A-DE37BD8D84C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74AF293-43BC-AAA6-D450-5C0DA7D4B44F}"/>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4" name="フッター プレースホルダー 3">
            <a:extLst>
              <a:ext uri="{FF2B5EF4-FFF2-40B4-BE49-F238E27FC236}">
                <a16:creationId xmlns:a16="http://schemas.microsoft.com/office/drawing/2014/main" id="{FD9F1CCE-5058-68B3-2D71-1102E588E76D}"/>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C48FB24C-7BD8-5F2C-42AA-1CBEC28C26D4}"/>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3724116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32A7A37-A0A4-8998-3821-9B9210A22A57}"/>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3" name="フッター プレースホルダー 2">
            <a:extLst>
              <a:ext uri="{FF2B5EF4-FFF2-40B4-BE49-F238E27FC236}">
                <a16:creationId xmlns:a16="http://schemas.microsoft.com/office/drawing/2014/main" id="{54B48504-8286-9CE2-4F66-EB5FD0FB5D2A}"/>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3BED0A9-7764-0E4E-E144-A7E3F153B391}"/>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2816972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B6DBB6D-BF5C-3045-60E6-9AE1F2C3F4B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98436C0-C56E-704B-301A-CBB6579B81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5159FA3-295F-44F9-5F01-AC069B98DA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DBAFC58-160D-1A32-7321-8EEC1DE46A17}"/>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6" name="フッター プレースホルダー 5">
            <a:extLst>
              <a:ext uri="{FF2B5EF4-FFF2-40B4-BE49-F238E27FC236}">
                <a16:creationId xmlns:a16="http://schemas.microsoft.com/office/drawing/2014/main" id="{CEFDE636-88B5-06E7-0F9E-848F61B4050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48965A2-D95D-C46B-5161-6B068EF96583}"/>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2009967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39A829-288B-18CA-FE83-5EFF2BBD7DB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08398A-8EF7-ACAA-6814-F7A1A3B02D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84A6DA1-38FB-AA49-E425-2032C20FFE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0A9DDA6-C898-5E36-33B0-F3EE9C270A30}"/>
              </a:ext>
            </a:extLst>
          </p:cNvPr>
          <p:cNvSpPr>
            <a:spLocks noGrp="1"/>
          </p:cNvSpPr>
          <p:nvPr>
            <p:ph type="dt" sz="half" idx="10"/>
          </p:nvPr>
        </p:nvSpPr>
        <p:spPr/>
        <p:txBody>
          <a:bodyPr/>
          <a:lstStyle/>
          <a:p>
            <a:fld id="{ADB1D3B7-C7C8-432F-BBDF-0653A93DE19B}" type="datetimeFigureOut">
              <a:rPr kumimoji="1" lang="ja-JP" altLang="en-US" smtClean="0"/>
              <a:t>2026/6/12</a:t>
            </a:fld>
            <a:endParaRPr kumimoji="1" lang="ja-JP" altLang="en-US"/>
          </a:p>
        </p:txBody>
      </p:sp>
      <p:sp>
        <p:nvSpPr>
          <p:cNvPr id="6" name="フッター プレースホルダー 5">
            <a:extLst>
              <a:ext uri="{FF2B5EF4-FFF2-40B4-BE49-F238E27FC236}">
                <a16:creationId xmlns:a16="http://schemas.microsoft.com/office/drawing/2014/main" id="{FF189D78-363B-5F07-5D77-94CC6658D6E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87A4107-76C2-C72A-54E8-2A425973BC2D}"/>
              </a:ext>
            </a:extLst>
          </p:cNvPr>
          <p:cNvSpPr>
            <a:spLocks noGrp="1"/>
          </p:cNvSpPr>
          <p:nvPr>
            <p:ph type="sldNum" sz="quarter" idx="12"/>
          </p:nvPr>
        </p:nvSpPr>
        <p:spPr/>
        <p:txBody>
          <a:body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4056342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B5BE0CE-9202-2654-FD49-6B7BFB24BF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55EC974-91CF-A238-9C44-99E1654BB8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4C8161C-03B8-C66B-56E1-9296B5CEAC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DB1D3B7-C7C8-432F-BBDF-0653A93DE19B}" type="datetimeFigureOut">
              <a:rPr kumimoji="1" lang="ja-JP" altLang="en-US" smtClean="0"/>
              <a:t>2026/6/12</a:t>
            </a:fld>
            <a:endParaRPr kumimoji="1" lang="ja-JP" altLang="en-US"/>
          </a:p>
        </p:txBody>
      </p:sp>
      <p:sp>
        <p:nvSpPr>
          <p:cNvPr id="5" name="フッター プレースホルダー 4">
            <a:extLst>
              <a:ext uri="{FF2B5EF4-FFF2-40B4-BE49-F238E27FC236}">
                <a16:creationId xmlns:a16="http://schemas.microsoft.com/office/drawing/2014/main" id="{A9F7D2C6-EB82-6FF5-1E69-732B13CB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547368A-4F6B-1DA7-C51C-F1FB3F9842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922BA0-9869-4E1B-80D3-1E736E46A733}" type="slidenum">
              <a:rPr kumimoji="1" lang="ja-JP" altLang="en-US" smtClean="0"/>
              <a:t>‹#›</a:t>
            </a:fld>
            <a:endParaRPr kumimoji="1" lang="ja-JP" altLang="en-US"/>
          </a:p>
        </p:txBody>
      </p:sp>
    </p:spTree>
    <p:extLst>
      <p:ext uri="{BB962C8B-B14F-4D97-AF65-F5344CB8AC3E}">
        <p14:creationId xmlns:p14="http://schemas.microsoft.com/office/powerpoint/2010/main" val="6638031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em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emf"/><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森の絵&#10;&#10;低い精度で自動的に生成された説明">
            <a:extLst>
              <a:ext uri="{FF2B5EF4-FFF2-40B4-BE49-F238E27FC236}">
                <a16:creationId xmlns:a16="http://schemas.microsoft.com/office/drawing/2014/main" id="{FD26DA9F-FEB8-097B-4498-A87E7C2EA7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6168624" y="857038"/>
            <a:ext cx="6861089" cy="5163924"/>
          </a:xfrm>
          <a:prstGeom prst="rect">
            <a:avLst/>
          </a:prstGeom>
        </p:spPr>
      </p:pic>
      <p:grpSp>
        <p:nvGrpSpPr>
          <p:cNvPr id="10" name="グループ化 9">
            <a:extLst>
              <a:ext uri="{FF2B5EF4-FFF2-40B4-BE49-F238E27FC236}">
                <a16:creationId xmlns:a16="http://schemas.microsoft.com/office/drawing/2014/main" id="{666EB925-8E12-7CC5-A922-25BF4BD14F39}"/>
              </a:ext>
            </a:extLst>
          </p:cNvPr>
          <p:cNvGrpSpPr/>
          <p:nvPr/>
        </p:nvGrpSpPr>
        <p:grpSpPr>
          <a:xfrm>
            <a:off x="-2236562" y="235314"/>
            <a:ext cx="8256239" cy="1812044"/>
            <a:chOff x="-685014" y="1934290"/>
            <a:chExt cx="8256239" cy="1812044"/>
          </a:xfrm>
        </p:grpSpPr>
        <p:sp>
          <p:nvSpPr>
            <p:cNvPr id="5" name="タイトル 1">
              <a:extLst>
                <a:ext uri="{FF2B5EF4-FFF2-40B4-BE49-F238E27FC236}">
                  <a16:creationId xmlns:a16="http://schemas.microsoft.com/office/drawing/2014/main" id="{E07821C1-4759-6A1F-903B-DB244E721F42}"/>
                </a:ext>
              </a:extLst>
            </p:cNvPr>
            <p:cNvSpPr txBox="1">
              <a:spLocks/>
            </p:cNvSpPr>
            <p:nvPr/>
          </p:nvSpPr>
          <p:spPr>
            <a:xfrm>
              <a:off x="-685014" y="1934290"/>
              <a:ext cx="8256239" cy="1812044"/>
            </a:xfrm>
            <a:prstGeom prst="rect">
              <a:avLst/>
            </a:prstGeom>
          </p:spPr>
          <p:txBody>
            <a:bodyPr vert="horz" lIns="121920" tIns="60960" rIns="121920" bIns="60960" rtlCol="0" anchor="b">
              <a:noAutofit/>
            </a:bodyPr>
            <a:lst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a:lstStyle>
            <a:p>
              <a:pPr algn="ctr" defTabSz="1219170">
                <a:spcAft>
                  <a:spcPts val="800"/>
                </a:spcAft>
              </a:pPr>
              <a:endParaRPr lang="en-US" altLang="ja-JP" sz="2000">
                <a:latin typeface="BIZ UDPゴシック" panose="020B0400000000000000" pitchFamily="50" charset="-128"/>
                <a:ea typeface="BIZ UDPゴシック" panose="020B0400000000000000" pitchFamily="50" charset="-128"/>
              </a:endParaRPr>
            </a:p>
            <a:p>
              <a:pPr algn="ctr" defTabSz="1219170">
                <a:spcAft>
                  <a:spcPts val="800"/>
                </a:spcAft>
              </a:pPr>
              <a:endParaRPr lang="en-US" altLang="ja-JP" sz="2000">
                <a:latin typeface="BIZ UDPゴシック" panose="020B0400000000000000" pitchFamily="50" charset="-128"/>
                <a:ea typeface="BIZ UDPゴシック" panose="020B0400000000000000" pitchFamily="50" charset="-128"/>
              </a:endParaRPr>
            </a:p>
            <a:p>
              <a:pPr algn="ctr" defTabSz="1219170">
                <a:spcAft>
                  <a:spcPts val="800"/>
                </a:spcAft>
              </a:pPr>
              <a:r>
                <a:rPr lang="ja-JP" altLang="en-US" sz="2000" b="1">
                  <a:ln w="12700">
                    <a:solidFill>
                      <a:schemeClr val="tx1"/>
                    </a:solidFill>
                  </a:ln>
                  <a:solidFill>
                    <a:srgbClr val="002060"/>
                  </a:solidFill>
                  <a:latin typeface="BIZ UDPゴシック" panose="020B0400000000000000" pitchFamily="50" charset="-128"/>
                  <a:ea typeface="BIZ UDPゴシック" panose="020B0400000000000000" pitchFamily="50" charset="-128"/>
                </a:rPr>
                <a:t>つながる</a:t>
              </a:r>
              <a:r>
                <a:rPr lang="ja-JP" altLang="en-US" sz="2000" b="1">
                  <a:ln w="12700">
                    <a:solidFill>
                      <a:schemeClr val="tx1"/>
                    </a:solidFill>
                  </a:ln>
                  <a:latin typeface="BIZ UDPゴシック" panose="020B0400000000000000" pitchFamily="50" charset="-128"/>
                  <a:ea typeface="BIZ UDPゴシック" panose="020B0400000000000000" pitchFamily="50" charset="-128"/>
                </a:rPr>
                <a:t>　</a:t>
              </a:r>
              <a:r>
                <a:rPr lang="ja-JP" altLang="en-US" sz="2000" b="1">
                  <a:ln w="12700">
                    <a:solidFill>
                      <a:schemeClr val="tx1"/>
                    </a:solidFill>
                  </a:ln>
                  <a:solidFill>
                    <a:srgbClr val="00B050"/>
                  </a:solidFill>
                  <a:latin typeface="BIZ UDPゴシック" panose="020B0400000000000000" pitchFamily="50" charset="-128"/>
                  <a:ea typeface="BIZ UDPゴシック" panose="020B0400000000000000" pitchFamily="50" charset="-128"/>
                </a:rPr>
                <a:t>はじまる</a:t>
              </a:r>
              <a:r>
                <a:rPr lang="ja-JP" altLang="en-US" sz="2000" b="1">
                  <a:ln w="12700">
                    <a:solidFill>
                      <a:schemeClr val="tx1"/>
                    </a:solidFill>
                  </a:ln>
                  <a:latin typeface="BIZ UDPゴシック" panose="020B0400000000000000" pitchFamily="50" charset="-128"/>
                  <a:ea typeface="BIZ UDPゴシック" panose="020B0400000000000000" pitchFamily="50" charset="-128"/>
                </a:rPr>
                <a:t>　</a:t>
              </a:r>
              <a:r>
                <a:rPr lang="ja-JP" altLang="en-US" sz="2000" b="1">
                  <a:ln w="12700">
                    <a:solidFill>
                      <a:schemeClr val="tx1"/>
                    </a:solidFill>
                  </a:ln>
                  <a:solidFill>
                    <a:schemeClr val="accent4"/>
                  </a:solidFill>
                  <a:latin typeface="BIZ UDPゴシック" panose="020B0400000000000000" pitchFamily="50" charset="-128"/>
                  <a:ea typeface="BIZ UDPゴシック" panose="020B0400000000000000" pitchFamily="50" charset="-128"/>
                </a:rPr>
                <a:t>なかの </a:t>
              </a:r>
              <a:endParaRPr lang="en-US" altLang="ja-JP" sz="2000">
                <a:latin typeface="BIZ UDPゴシック" panose="020B0400000000000000" pitchFamily="50" charset="-128"/>
                <a:ea typeface="BIZ UDPゴシック" panose="020B0400000000000000" pitchFamily="50" charset="-128"/>
              </a:endParaRPr>
            </a:p>
            <a:p>
              <a:pPr algn="ctr" defTabSz="1219170">
                <a:spcAft>
                  <a:spcPts val="800"/>
                </a:spcAft>
              </a:pPr>
              <a:endParaRPr lang="en-US" altLang="ja-JP" sz="2000">
                <a:latin typeface="BIZ UDPゴシック" panose="020B0400000000000000" pitchFamily="50" charset="-128"/>
                <a:ea typeface="BIZ UDPゴシック" panose="020B0400000000000000" pitchFamily="50" charset="-128"/>
              </a:endParaRPr>
            </a:p>
          </p:txBody>
        </p:sp>
        <p:grpSp>
          <p:nvGrpSpPr>
            <p:cNvPr id="3" name="グループ化 2">
              <a:extLst>
                <a:ext uri="{FF2B5EF4-FFF2-40B4-BE49-F238E27FC236}">
                  <a16:creationId xmlns:a16="http://schemas.microsoft.com/office/drawing/2014/main" id="{DE50568B-41A1-7247-E23E-E1DA087210D4}"/>
                </a:ext>
              </a:extLst>
            </p:cNvPr>
            <p:cNvGrpSpPr/>
            <p:nvPr/>
          </p:nvGrpSpPr>
          <p:grpSpPr>
            <a:xfrm>
              <a:off x="1646438" y="2853333"/>
              <a:ext cx="3596534" cy="553847"/>
              <a:chOff x="1646438" y="2853333"/>
              <a:chExt cx="3596534" cy="553847"/>
            </a:xfrm>
          </p:grpSpPr>
          <p:sp>
            <p:nvSpPr>
              <p:cNvPr id="6" name="楕円 5">
                <a:extLst>
                  <a:ext uri="{FF2B5EF4-FFF2-40B4-BE49-F238E27FC236}">
                    <a16:creationId xmlns:a16="http://schemas.microsoft.com/office/drawing/2014/main" id="{0854A29E-E895-526C-9FC4-EDC8D6656DFE}"/>
                  </a:ext>
                </a:extLst>
              </p:cNvPr>
              <p:cNvSpPr/>
              <p:nvPr/>
            </p:nvSpPr>
            <p:spPr>
              <a:xfrm>
                <a:off x="2909952" y="2853333"/>
                <a:ext cx="1382013" cy="553847"/>
              </a:xfrm>
              <a:prstGeom prst="ellipse">
                <a:avLst/>
              </a:prstGeom>
              <a:solidFill>
                <a:srgbClr val="92D05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8" name="楕円 7">
                <a:extLst>
                  <a:ext uri="{FF2B5EF4-FFF2-40B4-BE49-F238E27FC236}">
                    <a16:creationId xmlns:a16="http://schemas.microsoft.com/office/drawing/2014/main" id="{339A5FDD-DC48-51AC-BB8E-604D29378B01}"/>
                  </a:ext>
                </a:extLst>
              </p:cNvPr>
              <p:cNvSpPr/>
              <p:nvPr/>
            </p:nvSpPr>
            <p:spPr>
              <a:xfrm>
                <a:off x="1646438" y="2853333"/>
                <a:ext cx="1382013" cy="553847"/>
              </a:xfrm>
              <a:prstGeom prst="ellipse">
                <a:avLst/>
              </a:prstGeom>
              <a:solidFill>
                <a:srgbClr val="0070C0">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 name="楕円 8">
                <a:extLst>
                  <a:ext uri="{FF2B5EF4-FFF2-40B4-BE49-F238E27FC236}">
                    <a16:creationId xmlns:a16="http://schemas.microsoft.com/office/drawing/2014/main" id="{B43EE15C-8DF5-AC77-29ED-112D56A695F3}"/>
                  </a:ext>
                </a:extLst>
              </p:cNvPr>
              <p:cNvSpPr/>
              <p:nvPr/>
            </p:nvSpPr>
            <p:spPr>
              <a:xfrm>
                <a:off x="4097192" y="2853333"/>
                <a:ext cx="1145780" cy="553847"/>
              </a:xfrm>
              <a:prstGeom prst="ellipse">
                <a:avLst/>
              </a:prstGeom>
              <a:solidFill>
                <a:schemeClr val="accent4">
                  <a:lumMod val="40000"/>
                  <a:lumOff val="60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grpSp>
      </p:grpSp>
      <p:sp>
        <p:nvSpPr>
          <p:cNvPr id="7" name="テキスト ボックス 19">
            <a:extLst>
              <a:ext uri="{FF2B5EF4-FFF2-40B4-BE49-F238E27FC236}">
                <a16:creationId xmlns:a16="http://schemas.microsoft.com/office/drawing/2014/main" id="{D414F710-43E6-F8D5-B12C-C6813CBAF34E}"/>
              </a:ext>
            </a:extLst>
          </p:cNvPr>
          <p:cNvSpPr txBox="1"/>
          <p:nvPr/>
        </p:nvSpPr>
        <p:spPr>
          <a:xfrm>
            <a:off x="-235602" y="1855892"/>
            <a:ext cx="7456841" cy="4190805"/>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93611" tIns="46805" rIns="93611" bIns="46805" rtlCol="0">
            <a:spAutoFit/>
          </a:bodyPr>
          <a:lstStyle/>
          <a:p>
            <a:pPr defTabSz="609585">
              <a:defRPr/>
            </a:pPr>
            <a:r>
              <a:rPr lang="ja-JP" altLang="en-US" sz="2800" b="1" dirty="0">
                <a:latin typeface="BIZ UDPゴシック" panose="020B0400000000000000" pitchFamily="50" charset="-128"/>
                <a:ea typeface="BIZ UDPゴシック" panose="020B0400000000000000" pitchFamily="50" charset="-128"/>
              </a:rPr>
              <a:t>　　①包括的</a:t>
            </a:r>
            <a:r>
              <a:rPr lang="ja-JP" altLang="en-US" sz="2000" b="1" dirty="0">
                <a:latin typeface="BIZ UDPゴシック" panose="020B0400000000000000" pitchFamily="50" charset="-128"/>
                <a:ea typeface="BIZ UDPゴシック" panose="020B0400000000000000" pitchFamily="50" charset="-128"/>
              </a:rPr>
              <a:t>な</a:t>
            </a:r>
            <a:r>
              <a:rPr lang="ja-JP" altLang="en-US" sz="2800" b="1" dirty="0">
                <a:latin typeface="BIZ UDPゴシック" panose="020B0400000000000000" pitchFamily="50" charset="-128"/>
                <a:ea typeface="BIZ UDPゴシック" panose="020B0400000000000000" pitchFamily="50" charset="-128"/>
              </a:rPr>
              <a:t>支援体制</a:t>
            </a:r>
            <a:r>
              <a:rPr lang="ja-JP" altLang="en-US" sz="2000" b="1" dirty="0">
                <a:latin typeface="BIZ UDPゴシック" panose="020B0400000000000000" pitchFamily="50" charset="-128"/>
                <a:ea typeface="BIZ UDPゴシック" panose="020B0400000000000000" pitchFamily="50" charset="-128"/>
              </a:rPr>
              <a:t>の</a:t>
            </a:r>
            <a:r>
              <a:rPr lang="ja-JP" altLang="en-US" sz="2800" b="1" dirty="0">
                <a:latin typeface="BIZ UDPゴシック" panose="020B0400000000000000" pitchFamily="50" charset="-128"/>
                <a:ea typeface="BIZ UDPゴシック" panose="020B0400000000000000" pitchFamily="50" charset="-128"/>
              </a:rPr>
              <a:t>整備、</a:t>
            </a:r>
            <a:endParaRPr lang="en-US" altLang="ja-JP" sz="2800" b="1" dirty="0">
              <a:latin typeface="BIZ UDPゴシック" panose="020B0400000000000000" pitchFamily="50" charset="-128"/>
              <a:ea typeface="BIZ UDPゴシック" panose="020B0400000000000000" pitchFamily="50" charset="-128"/>
            </a:endParaRPr>
          </a:p>
          <a:p>
            <a:pPr algn="ctr" defTabSz="609585">
              <a:defRPr/>
            </a:pPr>
            <a:r>
              <a:rPr lang="ja-JP" altLang="en-US" sz="2800" b="1" dirty="0">
                <a:latin typeface="BIZ UDPゴシック" panose="020B0400000000000000" pitchFamily="50" charset="-128"/>
                <a:ea typeface="BIZ UDPゴシック" panose="020B0400000000000000" pitchFamily="50" charset="-128"/>
              </a:rPr>
              <a:t>　　　　　　　　　重層的支援体制整備事業</a:t>
            </a:r>
            <a:endParaRPr lang="en-US" altLang="ja-JP" sz="2800" b="1" dirty="0">
              <a:latin typeface="BIZ UDPゴシック" panose="020B0400000000000000" pitchFamily="50" charset="-128"/>
              <a:ea typeface="BIZ UDPゴシック" panose="020B0400000000000000" pitchFamily="50" charset="-128"/>
            </a:endParaRPr>
          </a:p>
          <a:p>
            <a:pPr algn="ctr" defTabSz="609585">
              <a:defRPr/>
            </a:pPr>
            <a:endParaRPr lang="en-US" altLang="ja-JP" sz="2400" b="1" dirty="0">
              <a:latin typeface="BIZ UDPゴシック" panose="020B0400000000000000" pitchFamily="50" charset="-128"/>
              <a:ea typeface="BIZ UDPゴシック" panose="020B0400000000000000" pitchFamily="50" charset="-128"/>
            </a:endParaRPr>
          </a:p>
          <a:p>
            <a:pPr algn="ctr" defTabSz="609585">
              <a:defRPr/>
            </a:pPr>
            <a:endParaRPr lang="en-US" altLang="ja-JP" sz="2400" b="1" dirty="0">
              <a:latin typeface="BIZ UDPゴシック" panose="020B0400000000000000" pitchFamily="50" charset="-128"/>
              <a:ea typeface="BIZ UDPゴシック" panose="020B0400000000000000" pitchFamily="50" charset="-128"/>
            </a:endParaRPr>
          </a:p>
          <a:p>
            <a:pPr algn="ctr" defTabSz="609585">
              <a:defRPr/>
            </a:pP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１　重層的支援体制整備事業</a:t>
            </a:r>
            <a:r>
              <a:rPr lang="ja-JP" altLang="en-US" b="1" dirty="0">
                <a:solidFill>
                  <a:schemeClr val="bg1">
                    <a:lumMod val="50000"/>
                  </a:schemeClr>
                </a:solidFill>
                <a:latin typeface="BIZ UDPゴシック" panose="020B0400000000000000" pitchFamily="50" charset="-128"/>
                <a:ea typeface="BIZ UDPゴシック" panose="020B0400000000000000" pitchFamily="50" charset="-128"/>
              </a:rPr>
              <a:t>に</a:t>
            </a: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係</a:t>
            </a:r>
            <a:r>
              <a:rPr lang="ja-JP" altLang="en-US" b="1" dirty="0">
                <a:solidFill>
                  <a:schemeClr val="bg1">
                    <a:lumMod val="50000"/>
                  </a:schemeClr>
                </a:solidFill>
                <a:latin typeface="BIZ UDPゴシック" panose="020B0400000000000000" pitchFamily="50" charset="-128"/>
                <a:ea typeface="BIZ UDPゴシック" panose="020B0400000000000000" pitchFamily="50" charset="-128"/>
              </a:rPr>
              <a:t>る</a:t>
            </a: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取組</a:t>
            </a:r>
            <a:r>
              <a:rPr lang="ja-JP" altLang="en-US" b="1" dirty="0">
                <a:solidFill>
                  <a:schemeClr val="bg1">
                    <a:lumMod val="50000"/>
                  </a:schemeClr>
                </a:solidFill>
                <a:latin typeface="BIZ UDPゴシック" panose="020B0400000000000000" pitchFamily="50" charset="-128"/>
                <a:ea typeface="BIZ UDPゴシック" panose="020B0400000000000000" pitchFamily="50" charset="-128"/>
              </a:rPr>
              <a:t>について</a:t>
            </a:r>
            <a:endParaRPr lang="en-US" altLang="ja-JP" b="1" dirty="0">
              <a:solidFill>
                <a:schemeClr val="bg1">
                  <a:lumMod val="50000"/>
                </a:schemeClr>
              </a:solidFill>
              <a:latin typeface="BIZ UDPゴシック" panose="020B0400000000000000" pitchFamily="50" charset="-128"/>
              <a:ea typeface="BIZ UDPゴシック" panose="020B0400000000000000" pitchFamily="50" charset="-128"/>
            </a:endParaRPr>
          </a:p>
          <a:p>
            <a:pPr defTabSz="609585">
              <a:defRPr/>
            </a:pP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　　２　中野区コミュニティソーシャルワーク事業</a:t>
            </a:r>
            <a:endParaRPr lang="en-US" altLang="ja-JP" sz="2400" b="1" dirty="0">
              <a:solidFill>
                <a:schemeClr val="bg1">
                  <a:lumMod val="50000"/>
                </a:schemeClr>
              </a:solidFill>
              <a:latin typeface="BIZ UDPゴシック" panose="020B0400000000000000" pitchFamily="50" charset="-128"/>
              <a:ea typeface="BIZ UDPゴシック" panose="020B0400000000000000" pitchFamily="50" charset="-128"/>
            </a:endParaRPr>
          </a:p>
          <a:p>
            <a:pPr algn="ctr" defTabSz="609585">
              <a:defRPr/>
            </a:pP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３　スマートウェルネスシティ中野</a:t>
            </a:r>
            <a:r>
              <a:rPr lang="ja-JP" altLang="en-US" b="1" dirty="0">
                <a:solidFill>
                  <a:schemeClr val="bg1">
                    <a:lumMod val="50000"/>
                  </a:schemeClr>
                </a:solidFill>
                <a:latin typeface="BIZ UDPゴシック" panose="020B0400000000000000" pitchFamily="50" charset="-128"/>
                <a:ea typeface="BIZ UDPゴシック" panose="020B0400000000000000" pitchFamily="50" charset="-128"/>
              </a:rPr>
              <a:t>の</a:t>
            </a: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推進</a:t>
            </a:r>
            <a:r>
              <a:rPr lang="ja-JP" altLang="en-US" sz="1600" b="1" dirty="0">
                <a:solidFill>
                  <a:schemeClr val="bg1">
                    <a:lumMod val="50000"/>
                  </a:schemeClr>
                </a:solidFill>
                <a:latin typeface="BIZ UDPゴシック" panose="020B0400000000000000" pitchFamily="50" charset="-128"/>
                <a:ea typeface="BIZ UDPゴシック" panose="020B0400000000000000" pitchFamily="50" charset="-128"/>
              </a:rPr>
              <a:t>について</a:t>
            </a:r>
            <a:endParaRPr lang="en-US" altLang="ja-JP" sz="1600" b="1" dirty="0">
              <a:solidFill>
                <a:schemeClr val="bg1">
                  <a:lumMod val="50000"/>
                </a:schemeClr>
              </a:solidFill>
              <a:latin typeface="BIZ UDPゴシック" panose="020B0400000000000000" pitchFamily="50" charset="-128"/>
              <a:ea typeface="BIZ UDPゴシック" panose="020B0400000000000000" pitchFamily="50" charset="-128"/>
            </a:endParaRPr>
          </a:p>
          <a:p>
            <a:pPr defTabSz="609585">
              <a:defRPr/>
            </a:pPr>
            <a:r>
              <a:rPr lang="ja-JP" altLang="en-US" sz="1600" b="1" dirty="0">
                <a:solidFill>
                  <a:schemeClr val="bg1">
                    <a:lumMod val="50000"/>
                  </a:schemeClr>
                </a:solidFill>
                <a:latin typeface="BIZ UDPゴシック" panose="020B0400000000000000" pitchFamily="50" charset="-128"/>
                <a:ea typeface="BIZ UDPゴシック" panose="020B0400000000000000" pitchFamily="50" charset="-128"/>
              </a:rPr>
              <a:t>　　</a:t>
            </a: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　</a:t>
            </a:r>
            <a:endParaRPr lang="en-US" altLang="ja-JP" sz="2400" b="1" dirty="0">
              <a:solidFill>
                <a:schemeClr val="bg1">
                  <a:lumMod val="50000"/>
                </a:schemeClr>
              </a:solidFill>
              <a:latin typeface="BIZ UDPゴシック" panose="020B0400000000000000" pitchFamily="50" charset="-128"/>
              <a:ea typeface="BIZ UDPゴシック" panose="020B0400000000000000" pitchFamily="50" charset="-128"/>
            </a:endParaRPr>
          </a:p>
          <a:p>
            <a:pPr algn="ctr" defTabSz="609585">
              <a:defRPr/>
            </a:pPr>
            <a:endParaRPr kumimoji="0" lang="en-US" altLang="ja-JP" sz="2000" b="1" dirty="0">
              <a:solidFill>
                <a:srgbClr val="323232"/>
              </a:solidFill>
              <a:latin typeface="BIZ UDPゴシック" panose="020B0400000000000000" pitchFamily="50" charset="-128"/>
              <a:ea typeface="BIZ UDPゴシック" panose="020B0400000000000000" pitchFamily="50" charset="-128"/>
            </a:endParaRPr>
          </a:p>
          <a:p>
            <a:pPr algn="ctr" defTabSz="609585">
              <a:defRPr/>
            </a:pPr>
            <a:endParaRPr kumimoji="0" lang="en-US" altLang="ja-JP" sz="2000" dirty="0">
              <a:solidFill>
                <a:srgbClr val="323232"/>
              </a:solidFill>
              <a:latin typeface="BIZ UDPゴシック"/>
              <a:ea typeface="BIZ UDPゴシック"/>
            </a:endParaRPr>
          </a:p>
        </p:txBody>
      </p:sp>
      <p:sp>
        <p:nvSpPr>
          <p:cNvPr id="2" name="テキスト ボックス 19">
            <a:extLst>
              <a:ext uri="{FF2B5EF4-FFF2-40B4-BE49-F238E27FC236}">
                <a16:creationId xmlns:a16="http://schemas.microsoft.com/office/drawing/2014/main" id="{266E06E6-83CD-A050-A2D8-E9E6F87C4E5B}"/>
              </a:ext>
            </a:extLst>
          </p:cNvPr>
          <p:cNvSpPr txBox="1"/>
          <p:nvPr/>
        </p:nvSpPr>
        <p:spPr>
          <a:xfrm>
            <a:off x="1440977" y="6137691"/>
            <a:ext cx="4103685" cy="376995"/>
          </a:xfrm>
          <a:prstGeom prst="roundRect">
            <a:avLst/>
          </a:prstGeom>
        </p:spPr>
        <p:style>
          <a:lnRef idx="2">
            <a:schemeClr val="accent1"/>
          </a:lnRef>
          <a:fillRef idx="1">
            <a:schemeClr val="lt1"/>
          </a:fillRef>
          <a:effectRef idx="0">
            <a:schemeClr val="accent1"/>
          </a:effectRef>
          <a:fontRef idx="minor">
            <a:schemeClr val="dk1"/>
          </a:fontRef>
        </p:style>
        <p:txBody>
          <a:bodyPr wrap="square" lIns="93611" tIns="46805" rIns="93611" bIns="46805" rtlCol="0">
            <a:spAutoFit/>
          </a:bodyPr>
          <a:lstStyle/>
          <a:p>
            <a:pPr defTabSz="609585">
              <a:defRPr/>
            </a:pPr>
            <a:r>
              <a:rPr kumimoji="0" lang="ja-JP" altLang="en-US" sz="1600">
                <a:solidFill>
                  <a:srgbClr val="323232"/>
                </a:solidFill>
                <a:latin typeface="BIZ UDPゴシック"/>
                <a:ea typeface="BIZ UDPゴシック"/>
              </a:rPr>
              <a:t>地域支えあい推進部　地域包括ケア推進課</a:t>
            </a:r>
            <a:endParaRPr kumimoji="0" lang="en-US" altLang="ja-JP" sz="1600">
              <a:solidFill>
                <a:srgbClr val="323232"/>
              </a:solidFill>
              <a:latin typeface="BIZ UDPゴシック"/>
              <a:ea typeface="BIZ UDPゴシック"/>
            </a:endParaRPr>
          </a:p>
        </p:txBody>
      </p:sp>
      <p:pic>
        <p:nvPicPr>
          <p:cNvPr id="13" name="図 12">
            <a:extLst>
              <a:ext uri="{FF2B5EF4-FFF2-40B4-BE49-F238E27FC236}">
                <a16:creationId xmlns:a16="http://schemas.microsoft.com/office/drawing/2014/main" id="{81D1FA61-564D-55E9-14C4-9D5A4F56377B}"/>
              </a:ext>
            </a:extLst>
          </p:cNvPr>
          <p:cNvPicPr>
            <a:picLocks noChangeAspect="1"/>
          </p:cNvPicPr>
          <p:nvPr/>
        </p:nvPicPr>
        <p:blipFill>
          <a:blip r:embed="rId4"/>
          <a:stretch>
            <a:fillRect/>
          </a:stretch>
        </p:blipFill>
        <p:spPr>
          <a:xfrm>
            <a:off x="9627030" y="3835972"/>
            <a:ext cx="2280740" cy="2641176"/>
          </a:xfrm>
          <a:prstGeom prst="rect">
            <a:avLst/>
          </a:prstGeom>
        </p:spPr>
      </p:pic>
      <p:sp>
        <p:nvSpPr>
          <p:cNvPr id="12" name="テキスト ボックス 11">
            <a:extLst>
              <a:ext uri="{FF2B5EF4-FFF2-40B4-BE49-F238E27FC236}">
                <a16:creationId xmlns:a16="http://schemas.microsoft.com/office/drawing/2014/main" id="{513077DF-9F95-562A-2CA4-0FAD17CACFBE}"/>
              </a:ext>
            </a:extLst>
          </p:cNvPr>
          <p:cNvSpPr txBox="1"/>
          <p:nvPr/>
        </p:nvSpPr>
        <p:spPr>
          <a:xfrm>
            <a:off x="7118946" y="6119349"/>
            <a:ext cx="3214540" cy="553998"/>
          </a:xfrm>
          <a:prstGeom prst="rect">
            <a:avLst/>
          </a:prstGeom>
          <a:noFill/>
        </p:spPr>
        <p:txBody>
          <a:bodyPr wrap="square" rtlCol="0">
            <a:spAutoFit/>
          </a:bodyPr>
          <a:lstStyle/>
          <a:p>
            <a:r>
              <a:rPr kumimoji="1" lang="ja-JP" altLang="en-US" sz="1200">
                <a:solidFill>
                  <a:schemeClr val="bg1"/>
                </a:solidFill>
                <a:latin typeface="AR P丸ゴシック体E" panose="020F0900000000000000" pitchFamily="50" charset="-128"/>
                <a:ea typeface="AR P丸ゴシック体E" panose="020F0900000000000000" pitchFamily="50" charset="-128"/>
              </a:rPr>
              <a:t>中野区健幸ポイント事業イメージキャラクター</a:t>
            </a:r>
            <a:endParaRPr kumimoji="1" lang="en-US" altLang="ja-JP" sz="1200">
              <a:solidFill>
                <a:schemeClr val="bg1"/>
              </a:solidFill>
              <a:latin typeface="AR P丸ゴシック体E" panose="020F0900000000000000" pitchFamily="50" charset="-128"/>
              <a:ea typeface="AR P丸ゴシック体E" panose="020F0900000000000000" pitchFamily="50" charset="-128"/>
            </a:endParaRPr>
          </a:p>
          <a:p>
            <a:r>
              <a:rPr kumimoji="1" lang="ja-JP" altLang="en-US" sz="1200">
                <a:solidFill>
                  <a:schemeClr val="bg1"/>
                </a:solidFill>
                <a:latin typeface="AR P丸ゴシック体E" panose="020F0900000000000000" pitchFamily="50" charset="-128"/>
                <a:ea typeface="AR P丸ゴシック体E" panose="020F0900000000000000" pitchFamily="50" charset="-128"/>
              </a:rPr>
              <a:t>　　　　　　　　</a:t>
            </a:r>
            <a:r>
              <a:rPr kumimoji="1" lang="ja-JP" altLang="en-US">
                <a:solidFill>
                  <a:schemeClr val="bg1"/>
                </a:solidFill>
                <a:latin typeface="AR P丸ゴシック体E" panose="020F0900000000000000" pitchFamily="50" charset="-128"/>
                <a:ea typeface="AR P丸ゴシック体E" panose="020F0900000000000000" pitchFamily="50" charset="-128"/>
              </a:rPr>
              <a:t>けんしば</a:t>
            </a:r>
          </a:p>
        </p:txBody>
      </p:sp>
      <p:sp>
        <p:nvSpPr>
          <p:cNvPr id="11" name="テキスト ボックス 19">
            <a:extLst>
              <a:ext uri="{FF2B5EF4-FFF2-40B4-BE49-F238E27FC236}">
                <a16:creationId xmlns:a16="http://schemas.microsoft.com/office/drawing/2014/main" id="{EEE40C10-004D-4A70-7AE7-A74C6BAB38C0}"/>
              </a:ext>
            </a:extLst>
          </p:cNvPr>
          <p:cNvSpPr txBox="1"/>
          <p:nvPr/>
        </p:nvSpPr>
        <p:spPr>
          <a:xfrm>
            <a:off x="0" y="235314"/>
            <a:ext cx="7941032" cy="1023981"/>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93611" tIns="46805" rIns="93611" bIns="46805" rtlCol="0">
            <a:spAutoFit/>
          </a:bodyPr>
          <a:lstStyle/>
          <a:p>
            <a:pPr defTabSz="609585">
              <a:defRPr/>
            </a:pPr>
            <a:r>
              <a:rPr lang="ja-JP" altLang="en-US" b="1" u="sng">
                <a:latin typeface="BIZ UDPゴシック" panose="020B0400000000000000" pitchFamily="50" charset="-128"/>
                <a:ea typeface="BIZ UDPゴシック" panose="020B0400000000000000" pitchFamily="50" charset="-128"/>
              </a:rPr>
              <a:t>地域共生社会</a:t>
            </a:r>
            <a:r>
              <a:rPr lang="ja-JP" altLang="en-US" sz="1400" b="1" u="sng">
                <a:latin typeface="BIZ UDPゴシック" panose="020B0400000000000000" pitchFamily="50" charset="-128"/>
                <a:ea typeface="BIZ UDPゴシック" panose="020B0400000000000000" pitchFamily="50" charset="-128"/>
              </a:rPr>
              <a:t>に</a:t>
            </a:r>
            <a:r>
              <a:rPr lang="ja-JP" altLang="en-US" b="1" u="sng">
                <a:latin typeface="BIZ UDPゴシック" panose="020B0400000000000000" pitchFamily="50" charset="-128"/>
                <a:ea typeface="BIZ UDPゴシック" panose="020B0400000000000000" pitchFamily="50" charset="-128"/>
              </a:rPr>
              <a:t>向</a:t>
            </a:r>
            <a:r>
              <a:rPr lang="ja-JP" altLang="en-US" sz="1400" b="1" u="sng">
                <a:latin typeface="BIZ UDPゴシック" panose="020B0400000000000000" pitchFamily="50" charset="-128"/>
                <a:ea typeface="BIZ UDPゴシック" panose="020B0400000000000000" pitchFamily="50" charset="-128"/>
              </a:rPr>
              <a:t>けた</a:t>
            </a:r>
            <a:r>
              <a:rPr lang="ja-JP" altLang="en-US" b="1" u="sng">
                <a:latin typeface="BIZ UDPゴシック" panose="020B0400000000000000" pitchFamily="50" charset="-128"/>
                <a:ea typeface="BIZ UDPゴシック" panose="020B0400000000000000" pitchFamily="50" charset="-128"/>
              </a:rPr>
              <a:t>区</a:t>
            </a:r>
            <a:r>
              <a:rPr lang="ja-JP" altLang="en-US" sz="1400" b="1" u="sng">
                <a:latin typeface="BIZ UDPゴシック" panose="020B0400000000000000" pitchFamily="50" charset="-128"/>
                <a:ea typeface="BIZ UDPゴシック" panose="020B0400000000000000" pitchFamily="50" charset="-128"/>
              </a:rPr>
              <a:t>の</a:t>
            </a:r>
            <a:r>
              <a:rPr lang="ja-JP" altLang="en-US" b="1" u="sng">
                <a:latin typeface="BIZ UDPゴシック" panose="020B0400000000000000" pitchFamily="50" charset="-128"/>
                <a:ea typeface="BIZ UDPゴシック" panose="020B0400000000000000" pitchFamily="50" charset="-128"/>
              </a:rPr>
              <a:t>取組</a:t>
            </a:r>
            <a:r>
              <a:rPr lang="ja-JP" altLang="en-US" sz="1400" b="1" u="sng">
                <a:latin typeface="BIZ UDPゴシック" panose="020B0400000000000000" pitchFamily="50" charset="-128"/>
                <a:ea typeface="BIZ UDPゴシック" panose="020B0400000000000000" pitchFamily="50" charset="-128"/>
              </a:rPr>
              <a:t>と</a:t>
            </a:r>
            <a:r>
              <a:rPr lang="ja-JP" altLang="en-US" b="1" u="sng">
                <a:latin typeface="BIZ UDPゴシック" panose="020B0400000000000000" pitchFamily="50" charset="-128"/>
                <a:ea typeface="BIZ UDPゴシック" panose="020B0400000000000000" pitchFamily="50" charset="-128"/>
              </a:rPr>
              <a:t>課題</a:t>
            </a:r>
            <a:r>
              <a:rPr lang="ja-JP" altLang="en-US" sz="1400" b="1" u="sng">
                <a:latin typeface="BIZ UDPゴシック" panose="020B0400000000000000" pitchFamily="50" charset="-128"/>
                <a:ea typeface="BIZ UDPゴシック" panose="020B0400000000000000" pitchFamily="50" charset="-128"/>
              </a:rPr>
              <a:t>について</a:t>
            </a:r>
            <a:endParaRPr lang="en-US" altLang="ja-JP" sz="1400" b="1" u="sng">
              <a:latin typeface="BIZ UDPゴシック" panose="020B0400000000000000" pitchFamily="50" charset="-128"/>
              <a:ea typeface="BIZ UDPゴシック" panose="020B0400000000000000" pitchFamily="50" charset="-128"/>
            </a:endParaRPr>
          </a:p>
          <a:p>
            <a:pPr defTabSz="609585">
              <a:defRPr/>
            </a:pPr>
            <a:endParaRPr kumimoji="0" lang="en-US" altLang="ja-JP" b="1">
              <a:solidFill>
                <a:srgbClr val="323232"/>
              </a:solidFill>
              <a:latin typeface="BIZ UDPゴシック" panose="020B0400000000000000" pitchFamily="50" charset="-128"/>
              <a:ea typeface="BIZ UDPゴシック" panose="020B0400000000000000" pitchFamily="50" charset="-128"/>
            </a:endParaRPr>
          </a:p>
          <a:p>
            <a:pPr defTabSz="609585">
              <a:defRPr/>
            </a:pPr>
            <a:endParaRPr kumimoji="0" lang="en-US" altLang="ja-JP">
              <a:solidFill>
                <a:srgbClr val="323232"/>
              </a:solidFill>
              <a:latin typeface="BIZ UDPゴシック"/>
              <a:ea typeface="BIZ UDPゴシック"/>
            </a:endParaRPr>
          </a:p>
        </p:txBody>
      </p:sp>
      <p:sp>
        <p:nvSpPr>
          <p:cNvPr id="14" name="テキスト ボックス 13">
            <a:extLst>
              <a:ext uri="{FF2B5EF4-FFF2-40B4-BE49-F238E27FC236}">
                <a16:creationId xmlns:a16="http://schemas.microsoft.com/office/drawing/2014/main" id="{6EA2D4C0-B81D-CFE8-68B0-1458E4A30704}"/>
              </a:ext>
            </a:extLst>
          </p:cNvPr>
          <p:cNvSpPr txBox="1"/>
          <p:nvPr/>
        </p:nvSpPr>
        <p:spPr>
          <a:xfrm>
            <a:off x="8503920" y="119242"/>
            <a:ext cx="3677211" cy="307777"/>
          </a:xfrm>
          <a:prstGeom prst="rect">
            <a:avLst/>
          </a:prstGeom>
          <a:noFill/>
        </p:spPr>
        <p:txBody>
          <a:bodyPr wrap="square" rtlCol="0">
            <a:spAutoFit/>
          </a:bodyPr>
          <a:lstStyle/>
          <a:p>
            <a:endParaRPr kumimoji="1" lang="ja-JP" altLang="en-US" sz="1400" dirty="0">
              <a:solidFill>
                <a:schemeClr val="bg1"/>
              </a:solidFill>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C5DC3BE9-23D4-664C-BB50-E965A001072E}"/>
              </a:ext>
            </a:extLst>
          </p:cNvPr>
          <p:cNvPicPr>
            <a:picLocks noChangeAspect="1"/>
          </p:cNvPicPr>
          <p:nvPr/>
        </p:nvPicPr>
        <p:blipFill>
          <a:blip r:embed="rId5"/>
          <a:stretch>
            <a:fillRect/>
          </a:stretch>
        </p:blipFill>
        <p:spPr>
          <a:xfrm>
            <a:off x="8469444" y="153318"/>
            <a:ext cx="3416300" cy="469900"/>
          </a:xfrm>
          <a:prstGeom prst="rect">
            <a:avLst/>
          </a:prstGeom>
        </p:spPr>
      </p:pic>
    </p:spTree>
    <p:extLst>
      <p:ext uri="{BB962C8B-B14F-4D97-AF65-F5344CB8AC3E}">
        <p14:creationId xmlns:p14="http://schemas.microsoft.com/office/powerpoint/2010/main" val="3961814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F64C65-BFEA-DAAE-AE4C-7CD4DF2ED2AE}"/>
            </a:ext>
          </a:extLst>
        </p:cNvPr>
        <p:cNvGrpSpPr/>
        <p:nvPr/>
      </p:nvGrpSpPr>
      <p:grpSpPr>
        <a:xfrm>
          <a:off x="0" y="0"/>
          <a:ext cx="0" cy="0"/>
          <a:chOff x="0" y="0"/>
          <a:chExt cx="0" cy="0"/>
        </a:xfrm>
      </p:grpSpPr>
      <p:sp>
        <p:nvSpPr>
          <p:cNvPr id="1113" name="四角形 90">
            <a:extLst>
              <a:ext uri="{FF2B5EF4-FFF2-40B4-BE49-F238E27FC236}">
                <a16:creationId xmlns:a16="http://schemas.microsoft.com/office/drawing/2014/main" id="{B4D2F47E-4533-D439-3EE3-6ECB9C7B9406}"/>
              </a:ext>
            </a:extLst>
          </p:cNvPr>
          <p:cNvSpPr/>
          <p:nvPr/>
        </p:nvSpPr>
        <p:spPr>
          <a:xfrm>
            <a:off x="1416050" y="405001"/>
            <a:ext cx="9359900" cy="5760919"/>
          </a:xfrm>
          <a:prstGeom prst="rect">
            <a:avLst/>
          </a:prstGeom>
          <a:ln w="12700" cap="flat" cmpd="sng" algn="ctr">
            <a:solidFill>
              <a:schemeClr val="bg1"/>
            </a:solidFill>
            <a:prstDash val="solid"/>
            <a:miter lim="800000"/>
          </a:ln>
        </p:spPr>
        <p:style>
          <a:lnRef idx="2">
            <a:schemeClr val="accent6"/>
          </a:lnRef>
          <a:fillRef idx="1">
            <a:schemeClr val="lt1"/>
          </a:fillRef>
          <a:effectRef idx="0">
            <a:schemeClr val="accent6"/>
          </a:effectRef>
          <a:fontRef idx="minor">
            <a:schemeClr val="dk1"/>
          </a:fontRef>
        </p:style>
        <p:txBody>
          <a:bodyPr wrap="square" lIns="360000" tIns="36000" rIns="360000" bIns="36000" anchor="ctr" anchorCtr="0"/>
          <a:lstStyle/>
          <a:p>
            <a:pPr algn="ctr"/>
            <a:r>
              <a:rPr lang="ja-JP" altLang="en-US" sz="2400" b="1" spc="50" dirty="0">
                <a:solidFill>
                  <a:schemeClr val="tx1">
                    <a:lumMod val="65000"/>
                    <a:lumOff val="35000"/>
                  </a:schemeClr>
                </a:solidFill>
                <a:latin typeface="BIZ UDゴシック"/>
                <a:ea typeface="BIZ UDゴシック"/>
              </a:rPr>
              <a:t>２　中野区コミュニティソーシャルワーク事業</a:t>
            </a:r>
            <a:endParaRPr lang="ja-JP" altLang="en-US" sz="3200" b="1" spc="100" dirty="0">
              <a:solidFill>
                <a:schemeClr val="accent2"/>
              </a:solidFill>
              <a:highlight>
                <a:srgbClr val="FFFF00"/>
              </a:highlight>
              <a:latin typeface="BIZ UDゴシック"/>
              <a:ea typeface="BIZ UDゴシック"/>
            </a:endParaRPr>
          </a:p>
        </p:txBody>
      </p:sp>
      <p:cxnSp>
        <p:nvCxnSpPr>
          <p:cNvPr id="1115" name="図形 73">
            <a:extLst>
              <a:ext uri="{FF2B5EF4-FFF2-40B4-BE49-F238E27FC236}">
                <a16:creationId xmlns:a16="http://schemas.microsoft.com/office/drawing/2014/main" id="{3B381F63-3D45-727C-002A-1D7B484AE163}"/>
              </a:ext>
            </a:extLst>
          </p:cNvPr>
          <p:cNvCxnSpPr/>
          <p:nvPr/>
        </p:nvCxnSpPr>
        <p:spPr>
          <a:xfrm flipV="1">
            <a:off x="2495869" y="3576895"/>
            <a:ext cx="7200265" cy="0"/>
          </a:xfrm>
          <a:prstGeom prst="straightConnector1">
            <a:avLst/>
          </a:prstGeom>
          <a:ln w="38100" cap="rnd" cmpd="sng" algn="ctr">
            <a:solidFill>
              <a:schemeClr val="bg2">
                <a:lumMod val="50000"/>
              </a:schemeClr>
            </a:solidFill>
            <a:prstDash val="solid"/>
            <a:round/>
            <a:headEnd type="oval"/>
            <a:tailEnd type="oval"/>
          </a:ln>
        </p:spPr>
        <p:style>
          <a:lnRef idx="1">
            <a:schemeClr val="accent2"/>
          </a:lnRef>
          <a:fillRef idx="0">
            <a:schemeClr val="accent2"/>
          </a:fillRef>
          <a:effectRef idx="0">
            <a:schemeClr val="accent2"/>
          </a:effectRef>
          <a:fontRef idx="minor">
            <a:schemeClr val="tx1"/>
          </a:fontRef>
        </p:style>
      </p:cxnSp>
      <p:sp>
        <p:nvSpPr>
          <p:cNvPr id="1117" name="スライド番号プレースホルダー 3">
            <a:extLst>
              <a:ext uri="{FF2B5EF4-FFF2-40B4-BE49-F238E27FC236}">
                <a16:creationId xmlns:a16="http://schemas.microsoft.com/office/drawing/2014/main" id="{5A687231-196E-42E2-A994-DEBBFE75BF40}"/>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10</a:t>
            </a:fld>
            <a:endParaRPr kumimoji="1" lang="ja-JP" altLang="en-US">
              <a:latin typeface="BIZ UDPゴシック"/>
              <a:ea typeface="BIZ UDPゴシック"/>
            </a:endParaRPr>
          </a:p>
        </p:txBody>
      </p:sp>
    </p:spTree>
    <p:extLst>
      <p:ext uri="{BB962C8B-B14F-4D97-AF65-F5344CB8AC3E}">
        <p14:creationId xmlns:p14="http://schemas.microsoft.com/office/powerpoint/2010/main" val="283292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E4D65-9D64-DFCB-9439-1546F0AF221A}"/>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B118AB97-6293-C178-1F74-FF7022D92862}"/>
              </a:ext>
            </a:extLst>
          </p:cNvPr>
          <p:cNvSpPr>
            <a:spLocks noGrp="1"/>
          </p:cNvSpPr>
          <p:nvPr>
            <p:ph type="sldNum" sz="quarter" idx="12"/>
          </p:nvPr>
        </p:nvSpPr>
        <p:spPr>
          <a:xfrm>
            <a:off x="9851508" y="6431346"/>
            <a:ext cx="2078436" cy="365125"/>
          </a:xfrm>
        </p:spPr>
        <p:txBody>
          <a:bodyPr/>
          <a:lstStyle/>
          <a:p>
            <a:fld id="{2C9400E4-C46D-48FA-AEA0-ED136F70A0E5}" type="slidenum">
              <a:rPr lang="ja-JP" altLang="en-US" sz="1800">
                <a:latin typeface="BIZ UDPゴシック"/>
                <a:ea typeface="BIZ UDPゴシック"/>
              </a:rPr>
              <a:t>11</a:t>
            </a:fld>
            <a:endParaRPr kumimoji="1" lang="ja-JP" altLang="en-US">
              <a:latin typeface="BIZ UDPゴシック"/>
              <a:ea typeface="BIZ UDPゴシック"/>
            </a:endParaRPr>
          </a:p>
        </p:txBody>
      </p:sp>
      <p:sp>
        <p:nvSpPr>
          <p:cNvPr id="3" name="タイトル 1">
            <a:extLst>
              <a:ext uri="{FF2B5EF4-FFF2-40B4-BE49-F238E27FC236}">
                <a16:creationId xmlns:a16="http://schemas.microsoft.com/office/drawing/2014/main" id="{CD7A1EF9-D868-CB2E-A28E-B96B726992D8}"/>
              </a:ext>
            </a:extLst>
          </p:cNvPr>
          <p:cNvSpPr txBox="1">
            <a:spLocks/>
          </p:cNvSpPr>
          <p:nvPr/>
        </p:nvSpPr>
        <p:spPr>
          <a:xfrm>
            <a:off x="73890" y="244091"/>
            <a:ext cx="9633527" cy="774690"/>
          </a:xfrm>
          <a:prstGeom prst="flowChartTerminator">
            <a:avLst/>
          </a:prstGeom>
          <a:noFill/>
          <a:effectLst>
            <a:softEdge rad="63500"/>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u="sng" dirty="0">
                <a:latin typeface="BIZ UDPゴシック" panose="020B0400000000000000" pitchFamily="50" charset="-128"/>
                <a:ea typeface="BIZ UDPゴシック" panose="020B0400000000000000" pitchFamily="50" charset="-128"/>
              </a:rPr>
              <a:t>コミュニティソーシャルワーク事業の目的と役割</a:t>
            </a:r>
          </a:p>
        </p:txBody>
      </p:sp>
      <p:pic>
        <p:nvPicPr>
          <p:cNvPr id="4" name="図 3">
            <a:extLst>
              <a:ext uri="{FF2B5EF4-FFF2-40B4-BE49-F238E27FC236}">
                <a16:creationId xmlns:a16="http://schemas.microsoft.com/office/drawing/2014/main" id="{FBCF9F37-B6C6-A463-4BC2-B0BD4FF7DCE5}"/>
              </a:ext>
            </a:extLst>
          </p:cNvPr>
          <p:cNvPicPr>
            <a:picLocks noChangeAspect="1"/>
          </p:cNvPicPr>
          <p:nvPr/>
        </p:nvPicPr>
        <p:blipFill>
          <a:blip r:embed="rId3"/>
          <a:stretch>
            <a:fillRect/>
          </a:stretch>
        </p:blipFill>
        <p:spPr>
          <a:xfrm>
            <a:off x="897603" y="1491961"/>
            <a:ext cx="10396794" cy="5629564"/>
          </a:xfrm>
          <a:prstGeom prst="rect">
            <a:avLst/>
          </a:prstGeom>
        </p:spPr>
      </p:pic>
      <p:pic>
        <p:nvPicPr>
          <p:cNvPr id="5" name="図 4">
            <a:extLst>
              <a:ext uri="{FF2B5EF4-FFF2-40B4-BE49-F238E27FC236}">
                <a16:creationId xmlns:a16="http://schemas.microsoft.com/office/drawing/2014/main" id="{548D680B-BBCC-0EAC-6527-DED7E3935189}"/>
              </a:ext>
            </a:extLst>
          </p:cNvPr>
          <p:cNvPicPr>
            <a:picLocks noChangeAspect="1"/>
          </p:cNvPicPr>
          <p:nvPr/>
        </p:nvPicPr>
        <p:blipFill>
          <a:blip r:embed="rId4"/>
          <a:stretch>
            <a:fillRect/>
          </a:stretch>
        </p:blipFill>
        <p:spPr>
          <a:xfrm>
            <a:off x="10071088" y="1044599"/>
            <a:ext cx="1639275" cy="4768801"/>
          </a:xfrm>
          <a:prstGeom prst="rect">
            <a:avLst/>
          </a:prstGeom>
        </p:spPr>
      </p:pic>
    </p:spTree>
    <p:extLst>
      <p:ext uri="{BB962C8B-B14F-4D97-AF65-F5344CB8AC3E}">
        <p14:creationId xmlns:p14="http://schemas.microsoft.com/office/powerpoint/2010/main" val="272646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E8799-3E84-7A32-307C-7E94854629C5}"/>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3F53D156-E001-D3A1-DD2B-A83CA382D476}"/>
              </a:ext>
            </a:extLst>
          </p:cNvPr>
          <p:cNvSpPr>
            <a:spLocks noGrp="1"/>
          </p:cNvSpPr>
          <p:nvPr>
            <p:ph type="sldNum" sz="quarter" idx="12"/>
          </p:nvPr>
        </p:nvSpPr>
        <p:spPr>
          <a:xfrm>
            <a:off x="9851508" y="6431346"/>
            <a:ext cx="2078436" cy="365125"/>
          </a:xfrm>
        </p:spPr>
        <p:txBody>
          <a:bodyPr/>
          <a:lstStyle/>
          <a:p>
            <a:fld id="{2C9400E4-C46D-48FA-AEA0-ED136F70A0E5}" type="slidenum">
              <a:rPr lang="ja-JP" altLang="en-US" sz="1800">
                <a:latin typeface="BIZ UDPゴシック"/>
                <a:ea typeface="BIZ UDPゴシック"/>
              </a:rPr>
              <a:t>12</a:t>
            </a:fld>
            <a:endParaRPr kumimoji="1" lang="ja-JP" altLang="en-US">
              <a:latin typeface="BIZ UDPゴシック"/>
              <a:ea typeface="BIZ UDPゴシック"/>
            </a:endParaRPr>
          </a:p>
        </p:txBody>
      </p:sp>
      <p:sp>
        <p:nvSpPr>
          <p:cNvPr id="3" name="タイトル 1">
            <a:extLst>
              <a:ext uri="{FF2B5EF4-FFF2-40B4-BE49-F238E27FC236}">
                <a16:creationId xmlns:a16="http://schemas.microsoft.com/office/drawing/2014/main" id="{B67BD4DA-C62D-DC9D-6E5D-BA5E186DAF0C}"/>
              </a:ext>
            </a:extLst>
          </p:cNvPr>
          <p:cNvSpPr txBox="1">
            <a:spLocks/>
          </p:cNvSpPr>
          <p:nvPr/>
        </p:nvSpPr>
        <p:spPr>
          <a:xfrm>
            <a:off x="73890" y="244091"/>
            <a:ext cx="9633527" cy="774690"/>
          </a:xfrm>
          <a:prstGeom prst="flowChartTerminator">
            <a:avLst/>
          </a:prstGeom>
          <a:noFill/>
          <a:effectLst>
            <a:softEdge rad="63500"/>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u="sng" dirty="0">
                <a:latin typeface="BIZ UDPゴシック" panose="020B0400000000000000" pitchFamily="50" charset="-128"/>
                <a:ea typeface="BIZ UDPゴシック" panose="020B0400000000000000" pitchFamily="50" charset="-128"/>
              </a:rPr>
              <a:t>２０２５年度の取組</a:t>
            </a:r>
          </a:p>
        </p:txBody>
      </p:sp>
      <p:sp>
        <p:nvSpPr>
          <p:cNvPr id="2" name="Content Placeholder 4">
            <a:extLst>
              <a:ext uri="{FF2B5EF4-FFF2-40B4-BE49-F238E27FC236}">
                <a16:creationId xmlns:a16="http://schemas.microsoft.com/office/drawing/2014/main" id="{D83442E4-A07A-9F82-02FF-418F3306E882}"/>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986799" y="1733932"/>
            <a:ext cx="9061662" cy="5062539"/>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20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多機関連携型支援の増加</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altLang="ja-JP"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2025</a:t>
            </a: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年度は複数機関が連携しチームで支援するケースが増加した一年であった。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20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支援困難事例の特徴</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支援拒否や病識の乏しさ、制度対象外で支援開始まで時間を要する事例が多かった。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20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地域支援の成果</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居場所づくりや地域活動支援で新たな地域のつながりが生まれつつある。</a:t>
            </a:r>
          </a:p>
        </p:txBody>
      </p:sp>
      <p:pic>
        <p:nvPicPr>
          <p:cNvPr id="6" name="Content Placeholder 6" descr="Hands stacked in unity and support. Multiethnic group of people.">
            <a:extLst>
              <a:ext uri="{FF2B5EF4-FFF2-40B4-BE49-F238E27FC236}">
                <a16:creationId xmlns:a16="http://schemas.microsoft.com/office/drawing/2014/main" id="{8766D9C7-2728-228A-4E79-7751B5DCEA0B}"/>
              </a:ext>
            </a:extLst>
          </p:cNvPr>
          <p:cNvPicPr>
            <a:picLocks noChangeAspect="1"/>
          </p:cNvPicPr>
          <p:nvPr/>
        </p:nvPicPr>
        <p:blipFill>
          <a:blip r:embed="rId3"/>
          <a:srcRect l="14567" r="12278" b="-1"/>
          <a:stretch>
            <a:fillRect/>
          </a:stretch>
        </p:blipFill>
        <p:spPr>
          <a:xfrm>
            <a:off x="8905460" y="3650727"/>
            <a:ext cx="2757323" cy="2515920"/>
          </a:xfrm>
          <a:prstGeom prst="rect">
            <a:avLst/>
          </a:prstGeom>
        </p:spPr>
      </p:pic>
    </p:spTree>
    <p:extLst>
      <p:ext uri="{BB962C8B-B14F-4D97-AF65-F5344CB8AC3E}">
        <p14:creationId xmlns:p14="http://schemas.microsoft.com/office/powerpoint/2010/main" val="274814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111C6-DE64-C3B4-6074-DC0CC9923A42}"/>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E43DB885-9094-305C-E4EF-F280343C657B}"/>
              </a:ext>
            </a:extLst>
          </p:cNvPr>
          <p:cNvSpPr>
            <a:spLocks noGrp="1"/>
          </p:cNvSpPr>
          <p:nvPr>
            <p:ph type="sldNum" sz="quarter" idx="12"/>
          </p:nvPr>
        </p:nvSpPr>
        <p:spPr>
          <a:xfrm>
            <a:off x="9851508" y="6431346"/>
            <a:ext cx="2078436" cy="365125"/>
          </a:xfrm>
        </p:spPr>
        <p:txBody>
          <a:bodyPr/>
          <a:lstStyle/>
          <a:p>
            <a:fld id="{2C9400E4-C46D-48FA-AEA0-ED136F70A0E5}" type="slidenum">
              <a:rPr lang="ja-JP" altLang="en-US" sz="1800">
                <a:latin typeface="BIZ UDPゴシック"/>
                <a:ea typeface="BIZ UDPゴシック"/>
              </a:rPr>
              <a:t>13</a:t>
            </a:fld>
            <a:endParaRPr kumimoji="1" lang="ja-JP" altLang="en-US">
              <a:latin typeface="BIZ UDPゴシック"/>
              <a:ea typeface="BIZ UDPゴシック"/>
            </a:endParaRPr>
          </a:p>
        </p:txBody>
      </p:sp>
      <p:sp>
        <p:nvSpPr>
          <p:cNvPr id="3" name="タイトル 1">
            <a:extLst>
              <a:ext uri="{FF2B5EF4-FFF2-40B4-BE49-F238E27FC236}">
                <a16:creationId xmlns:a16="http://schemas.microsoft.com/office/drawing/2014/main" id="{03F1E191-713D-27A1-843F-FE3F634F2DCD}"/>
              </a:ext>
            </a:extLst>
          </p:cNvPr>
          <p:cNvSpPr txBox="1">
            <a:spLocks/>
          </p:cNvSpPr>
          <p:nvPr/>
        </p:nvSpPr>
        <p:spPr>
          <a:xfrm>
            <a:off x="73890" y="244091"/>
            <a:ext cx="9633527" cy="774690"/>
          </a:xfrm>
          <a:prstGeom prst="flowChartTerminator">
            <a:avLst/>
          </a:prstGeom>
          <a:noFill/>
          <a:effectLst>
            <a:softEdge rad="63500"/>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u="sng" dirty="0">
                <a:latin typeface="BIZ UDPゴシック" panose="020B0400000000000000" pitchFamily="50" charset="-128"/>
                <a:ea typeface="BIZ UDPゴシック" panose="020B0400000000000000" pitchFamily="50" charset="-128"/>
              </a:rPr>
              <a:t>個人支援実績</a:t>
            </a:r>
            <a:r>
              <a:rPr lang="ja-JP" altLang="en-US" sz="2000" u="sng" dirty="0">
                <a:latin typeface="BIZ UDPゴシック" panose="020B0400000000000000" pitchFamily="50" charset="-128"/>
                <a:ea typeface="BIZ UDPゴシック" panose="020B0400000000000000" pitchFamily="50" charset="-128"/>
              </a:rPr>
              <a:t>と</a:t>
            </a:r>
            <a:r>
              <a:rPr lang="ja-JP" altLang="en-US" sz="2800" u="sng" dirty="0">
                <a:latin typeface="BIZ UDPゴシック" panose="020B0400000000000000" pitchFamily="50" charset="-128"/>
                <a:ea typeface="BIZ UDPゴシック" panose="020B0400000000000000" pitchFamily="50" charset="-128"/>
              </a:rPr>
              <a:t>主</a:t>
            </a:r>
            <a:r>
              <a:rPr lang="ja-JP" altLang="en-US" sz="2000" u="sng" dirty="0">
                <a:latin typeface="BIZ UDPゴシック" panose="020B0400000000000000" pitchFamily="50" charset="-128"/>
                <a:ea typeface="BIZ UDPゴシック" panose="020B0400000000000000" pitchFamily="50" charset="-128"/>
              </a:rPr>
              <a:t>な</a:t>
            </a:r>
            <a:r>
              <a:rPr lang="ja-JP" altLang="en-US" sz="2800" u="sng" dirty="0">
                <a:latin typeface="BIZ UDPゴシック" panose="020B0400000000000000" pitchFamily="50" charset="-128"/>
                <a:ea typeface="BIZ UDPゴシック" panose="020B0400000000000000" pitchFamily="50" charset="-128"/>
              </a:rPr>
              <a:t>成果・特徴</a:t>
            </a:r>
          </a:p>
        </p:txBody>
      </p:sp>
      <p:pic>
        <p:nvPicPr>
          <p:cNvPr id="4" name="コンテンツ プレースホルダー 11">
            <a:extLst>
              <a:ext uri="{FF2B5EF4-FFF2-40B4-BE49-F238E27FC236}">
                <a16:creationId xmlns:a16="http://schemas.microsoft.com/office/drawing/2014/main" id="{98A53080-FFBF-0A2E-E975-AC7987049BCC}"/>
              </a:ext>
            </a:extLst>
          </p:cNvPr>
          <p:cNvPicPr>
            <a:picLocks noChangeAspect="1"/>
          </p:cNvPicPr>
          <p:nvPr/>
        </p:nvPicPr>
        <p:blipFill>
          <a:blip r:embed="rId3"/>
          <a:srcRect l="29057" r="3125" b="40639"/>
          <a:stretch>
            <a:fillRect/>
          </a:stretch>
        </p:blipFill>
        <p:spPr>
          <a:xfrm>
            <a:off x="417444" y="1125545"/>
            <a:ext cx="5784573" cy="4857812"/>
          </a:xfrm>
          <a:prstGeom prst="rect">
            <a:avLst/>
          </a:prstGeom>
        </p:spPr>
      </p:pic>
      <p:sp>
        <p:nvSpPr>
          <p:cNvPr id="7" name="Content Placeholder 4">
            <a:extLst>
              <a:ext uri="{FF2B5EF4-FFF2-40B4-BE49-F238E27FC236}">
                <a16:creationId xmlns:a16="http://schemas.microsoft.com/office/drawing/2014/main" id="{66DD7A4A-EA0D-A251-AF55-38B7F4BA24BA}"/>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471036" y="1310388"/>
            <a:ext cx="5303520" cy="530352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複合課題への対応</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複雑な問題を持つケースへの支援が進展し、多機関協力で課題への対応を強化した。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信頼関係の構築</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支援拒否や不安を持つ相談者に訪問や対話を重ね、</a:t>
            </a:r>
            <a:endParaRPr kumimoji="0" lang="en-US" altLang="ja-JP"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信頼を築き支援につなげた。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役割分担の明確化</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CSW</a:t>
            </a: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が中心となり情報共有と役割分担を明確化し、</a:t>
            </a:r>
            <a:endParaRPr kumimoji="0" lang="en-US" altLang="ja-JP"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支援方向を統一した。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地域支援の重要性</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個別支援は地域全体で支える視点を持ち、問題解決以上の価値を持つことを確認。</a:t>
            </a:r>
          </a:p>
        </p:txBody>
      </p:sp>
    </p:spTree>
    <p:extLst>
      <p:ext uri="{BB962C8B-B14F-4D97-AF65-F5344CB8AC3E}">
        <p14:creationId xmlns:p14="http://schemas.microsoft.com/office/powerpoint/2010/main" val="230665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anim calcmode="lin" valueType="num">
                                      <p:cBhvr>
                                        <p:cTn id="8" dur="250" fill="hold"/>
                                        <p:tgtEl>
                                          <p:spTgt spid="7"/>
                                        </p:tgtEl>
                                        <p:attrNameLst>
                                          <p:attrName>ppt_x</p:attrName>
                                        </p:attrNameLst>
                                      </p:cBhvr>
                                      <p:tavLst>
                                        <p:tav tm="0">
                                          <p:val>
                                            <p:strVal val="#ppt_x"/>
                                          </p:val>
                                        </p:tav>
                                        <p:tav tm="100000">
                                          <p:val>
                                            <p:strVal val="#ppt_x"/>
                                          </p:val>
                                        </p:tav>
                                      </p:tavLst>
                                    </p:anim>
                                    <p:anim calcmode="lin" valueType="num">
                                      <p:cBhvr>
                                        <p:cTn id="9"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118CB-8B01-9D6E-647E-47B4B74DBEDA}"/>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E3ED4D99-670B-0C18-79AA-53F5AE79EEB7}"/>
              </a:ext>
            </a:extLst>
          </p:cNvPr>
          <p:cNvSpPr>
            <a:spLocks noGrp="1"/>
          </p:cNvSpPr>
          <p:nvPr>
            <p:ph type="sldNum" sz="quarter" idx="12"/>
          </p:nvPr>
        </p:nvSpPr>
        <p:spPr>
          <a:xfrm>
            <a:off x="9851508" y="6431346"/>
            <a:ext cx="2078436" cy="365125"/>
          </a:xfrm>
        </p:spPr>
        <p:txBody>
          <a:bodyPr/>
          <a:lstStyle/>
          <a:p>
            <a:fld id="{2C9400E4-C46D-48FA-AEA0-ED136F70A0E5}" type="slidenum">
              <a:rPr lang="ja-JP" altLang="en-US" sz="1800">
                <a:latin typeface="BIZ UDPゴシック"/>
                <a:ea typeface="BIZ UDPゴシック"/>
              </a:rPr>
              <a:t>14</a:t>
            </a:fld>
            <a:endParaRPr kumimoji="1" lang="ja-JP" altLang="en-US">
              <a:latin typeface="BIZ UDPゴシック"/>
              <a:ea typeface="BIZ UDPゴシック"/>
            </a:endParaRPr>
          </a:p>
        </p:txBody>
      </p:sp>
      <p:sp>
        <p:nvSpPr>
          <p:cNvPr id="3" name="タイトル 1">
            <a:extLst>
              <a:ext uri="{FF2B5EF4-FFF2-40B4-BE49-F238E27FC236}">
                <a16:creationId xmlns:a16="http://schemas.microsoft.com/office/drawing/2014/main" id="{C80E4E0C-F708-75E5-E05E-60E3E257D376}"/>
              </a:ext>
            </a:extLst>
          </p:cNvPr>
          <p:cNvSpPr txBox="1">
            <a:spLocks/>
          </p:cNvSpPr>
          <p:nvPr/>
        </p:nvSpPr>
        <p:spPr>
          <a:xfrm>
            <a:off x="73890" y="244091"/>
            <a:ext cx="9633527" cy="774690"/>
          </a:xfrm>
          <a:prstGeom prst="flowChartTerminator">
            <a:avLst/>
          </a:prstGeom>
          <a:noFill/>
          <a:effectLst>
            <a:softEdge rad="63500"/>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u="sng" dirty="0">
                <a:latin typeface="BIZ UDPゴシック" panose="020B0400000000000000" pitchFamily="50" charset="-128"/>
                <a:ea typeface="BIZ UDPゴシック" panose="020B0400000000000000" pitchFamily="50" charset="-128"/>
              </a:rPr>
              <a:t>個別支援</a:t>
            </a:r>
            <a:r>
              <a:rPr lang="ja-JP" altLang="en-US" sz="2000" u="sng" dirty="0">
                <a:latin typeface="BIZ UDPゴシック" panose="020B0400000000000000" pitchFamily="50" charset="-128"/>
                <a:ea typeface="BIZ UDPゴシック" panose="020B0400000000000000" pitchFamily="50" charset="-128"/>
              </a:rPr>
              <a:t>から</a:t>
            </a:r>
            <a:r>
              <a:rPr lang="ja-JP" altLang="en-US" sz="3200" u="sng" dirty="0">
                <a:latin typeface="BIZ UDPゴシック" panose="020B0400000000000000" pitchFamily="50" charset="-128"/>
                <a:ea typeface="BIZ UDPゴシック" panose="020B0400000000000000" pitchFamily="50" charset="-128"/>
              </a:rPr>
              <a:t>見</a:t>
            </a:r>
            <a:r>
              <a:rPr lang="ja-JP" altLang="en-US" sz="2000" u="sng" dirty="0">
                <a:latin typeface="BIZ UDPゴシック" panose="020B0400000000000000" pitchFamily="50" charset="-128"/>
                <a:ea typeface="BIZ UDPゴシック" panose="020B0400000000000000" pitchFamily="50" charset="-128"/>
              </a:rPr>
              <a:t>えた</a:t>
            </a:r>
            <a:r>
              <a:rPr lang="ja-JP" altLang="en-US" sz="3200" u="sng" dirty="0">
                <a:latin typeface="BIZ UDPゴシック" panose="020B0400000000000000" pitchFamily="50" charset="-128"/>
                <a:ea typeface="BIZ UDPゴシック" panose="020B0400000000000000" pitchFamily="50" charset="-128"/>
              </a:rPr>
              <a:t>支援上</a:t>
            </a:r>
            <a:r>
              <a:rPr lang="ja-JP" altLang="en-US" sz="2000" u="sng" dirty="0">
                <a:latin typeface="BIZ UDPゴシック" panose="020B0400000000000000" pitchFamily="50" charset="-128"/>
                <a:ea typeface="BIZ UDPゴシック" panose="020B0400000000000000" pitchFamily="50" charset="-128"/>
              </a:rPr>
              <a:t>の</a:t>
            </a:r>
            <a:r>
              <a:rPr lang="ja-JP" altLang="en-US" sz="2800" u="sng" dirty="0">
                <a:latin typeface="BIZ UDPゴシック" panose="020B0400000000000000" pitchFamily="50" charset="-128"/>
                <a:ea typeface="BIZ UDPゴシック" panose="020B0400000000000000" pitchFamily="50" charset="-128"/>
              </a:rPr>
              <a:t>ポイント</a:t>
            </a:r>
          </a:p>
        </p:txBody>
      </p:sp>
      <p:sp>
        <p:nvSpPr>
          <p:cNvPr id="2" name="Content Placeholder 4">
            <a:extLst>
              <a:ext uri="{FF2B5EF4-FFF2-40B4-BE49-F238E27FC236}">
                <a16:creationId xmlns:a16="http://schemas.microsoft.com/office/drawing/2014/main" id="{E9730C23-D2E1-7AD9-5161-A8415B265E4F}"/>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7945" y="1828800"/>
            <a:ext cx="8147577" cy="3961215"/>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ja-JP" altLang="en-US" sz="20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継続的な関係構築</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支援拒否があっても関係を切らずに時間をかけて関わり続けることが重要です。緊急性の低いケースでも見守りが悪化防止に繋がります。</a:t>
            </a:r>
          </a:p>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ja-JP" altLang="en-US" sz="20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制度外支援の活用</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制度の枠を超えた支援も諦めずに、地域資源や民間団体、住民の力を活用して新たな支援形態を創出します。</a:t>
            </a:r>
          </a:p>
          <a:p>
            <a:pPr marL="0" marR="0" lvl="0" indent="0" algn="l" defTabSz="914400" rtl="0" eaLnBrk="1" fontAlgn="auto" latinLnBrk="0" hangingPunct="1">
              <a:lnSpc>
                <a:spcPct val="90000"/>
              </a:lnSpc>
              <a:spcBef>
                <a:spcPts val="2500"/>
              </a:spcBef>
              <a:spcAft>
                <a:spcPts val="0"/>
              </a:spcAft>
              <a:buClrTx/>
              <a:buSzTx/>
              <a:buFont typeface="Arial" panose="020B0604020202020204" pitchFamily="34" charset="0"/>
              <a:buNone/>
              <a:tabLst/>
              <a:defRPr/>
            </a:pPr>
            <a:r>
              <a:rPr kumimoji="0" lang="ja-JP" altLang="en-US" sz="20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多機関調整の重要性</a:t>
            </a:r>
          </a:p>
          <a:p>
            <a:pPr marL="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情報分散による支援停滞を防ぐため、</a:t>
            </a:r>
            <a:r>
              <a:rPr kumimoji="0" 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CSW</a:t>
            </a:r>
            <a:r>
              <a:rPr kumimoji="0" lang="ja-JP" altLang="en-US" sz="20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が情報を集約し共通理解を形成する調整役が支援の質向上に欠かせません。</a:t>
            </a:r>
          </a:p>
        </p:txBody>
      </p:sp>
      <p:pic>
        <p:nvPicPr>
          <p:cNvPr id="6" name="図 5">
            <a:extLst>
              <a:ext uri="{FF2B5EF4-FFF2-40B4-BE49-F238E27FC236}">
                <a16:creationId xmlns:a16="http://schemas.microsoft.com/office/drawing/2014/main" id="{5D51FF4C-6A0F-A0C7-E7BE-6DA31ACD5A61}"/>
              </a:ext>
            </a:extLst>
          </p:cNvPr>
          <p:cNvPicPr>
            <a:picLocks noChangeAspect="1"/>
          </p:cNvPicPr>
          <p:nvPr/>
        </p:nvPicPr>
        <p:blipFill>
          <a:blip r:embed="rId3"/>
          <a:stretch>
            <a:fillRect/>
          </a:stretch>
        </p:blipFill>
        <p:spPr>
          <a:xfrm>
            <a:off x="8806027" y="1228610"/>
            <a:ext cx="2938285" cy="4400780"/>
          </a:xfrm>
          <a:prstGeom prst="rect">
            <a:avLst/>
          </a:prstGeom>
        </p:spPr>
      </p:pic>
    </p:spTree>
    <p:extLst>
      <p:ext uri="{BB962C8B-B14F-4D97-AF65-F5344CB8AC3E}">
        <p14:creationId xmlns:p14="http://schemas.microsoft.com/office/powerpoint/2010/main" val="170915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anim calcmode="lin" valueType="num">
                                      <p:cBhvr>
                                        <p:cTn id="8" dur="250" fill="hold"/>
                                        <p:tgtEl>
                                          <p:spTgt spid="2"/>
                                        </p:tgtEl>
                                        <p:attrNameLst>
                                          <p:attrName>ppt_x</p:attrName>
                                        </p:attrNameLst>
                                      </p:cBhvr>
                                      <p:tavLst>
                                        <p:tav tm="0">
                                          <p:val>
                                            <p:strVal val="#ppt_x"/>
                                          </p:val>
                                        </p:tav>
                                        <p:tav tm="100000">
                                          <p:val>
                                            <p:strVal val="#ppt_x"/>
                                          </p:val>
                                        </p:tav>
                                      </p:tavLst>
                                    </p:anim>
                                    <p:anim calcmode="lin" valueType="num">
                                      <p:cBhvr>
                                        <p:cTn id="9"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4DFB-B621-395F-D154-9B5126B64B0B}"/>
              </a:ext>
            </a:extLst>
          </p:cNvPr>
          <p:cNvSpPr txBox="1">
            <a:spLocks/>
          </p:cNvSpPr>
          <p:nvPr/>
        </p:nvSpPr>
        <p:spPr>
          <a:xfrm>
            <a:off x="1066800" y="640080"/>
            <a:ext cx="10058400" cy="777239"/>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0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事例</a:t>
            </a:r>
            <a:r>
              <a:rPr kumimoji="0" lang="en-US" sz="40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rPr>
              <a:t>① </a:t>
            </a:r>
            <a:r>
              <a:rPr kumimoji="0" lang="en-US" sz="4000"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支援拒否がある親子世帯への支援</a:t>
            </a:r>
            <a:endParaRPr kumimoji="0" lang="en-US" sz="40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endParaRPr>
          </a:p>
        </p:txBody>
      </p:sp>
      <p:graphicFrame>
        <p:nvGraphicFramePr>
          <p:cNvPr id="3" name="Content Placeholder 5">
            <a:extLst>
              <a:ext uri="{FF2B5EF4-FFF2-40B4-BE49-F238E27FC236}">
                <a16:creationId xmlns:a16="http://schemas.microsoft.com/office/drawing/2014/main" id="{FE32F857-6916-5BBC-E94E-1C0DE500EEDE}"/>
              </a:ext>
            </a:extLst>
          </p:cNvPr>
          <p:cNvGraphicFramePr>
            <a:graphicFrameLocks/>
          </p:cNvGraphicFramePr>
          <p:nvPr>
            <p:extLst>
              <p:ext uri="{D42A27DB-BD31-4B8C-83A1-F6EECF244321}">
                <p14:modId xmlns:p14="http://schemas.microsoft.com/office/powerpoint/2010/main" val="407752760"/>
              </p:ext>
              <p:ext uri="{E7BDC344-281C-4309-B0C6-D0EE65EED2A8}">
                <p202:designPr xmlns:p202="http://schemas.microsoft.com/office/powerpoint/2020/02/main">
                  <p202:designTagLst>
                    <p202:designTag name="ARCH:1:CLS" val="InformationBlock"/>
                    <p202:designTag name="ARCH:1:VSVAR" val="VisualTitledTextBox"/>
                  </p202:designTagLst>
                </p202:designPr>
              </p:ext>
            </p:extLst>
          </p:nvPr>
        </p:nvGraphicFramePr>
        <p:xfrm>
          <a:off x="1073150" y="1463357"/>
          <a:ext cx="10052050" cy="4754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スライド番号プレースホルダー 3">
            <a:extLst>
              <a:ext uri="{FF2B5EF4-FFF2-40B4-BE49-F238E27FC236}">
                <a16:creationId xmlns:a16="http://schemas.microsoft.com/office/drawing/2014/main" id="{B5FEFDBD-2B4C-56E5-E65E-29663D694936}"/>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15</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9126095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650F80B-1F01-1BB0-259A-2DA49852CAFB}"/>
              </a:ext>
            </a:extLst>
          </p:cNvPr>
          <p:cNvSpPr txBox="1">
            <a:spLocks/>
          </p:cNvSpPr>
          <p:nvPr/>
        </p:nvSpPr>
        <p:spPr>
          <a:xfrm>
            <a:off x="1207853" y="629346"/>
            <a:ext cx="8674144" cy="1280160"/>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32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事例</a:t>
            </a:r>
            <a:r>
              <a:rPr kumimoji="0" lang="en-US" sz="40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rPr>
              <a:t>② </a:t>
            </a:r>
            <a:r>
              <a:rPr kumimoji="0" lang="en-US" sz="4000"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外国籍の方への包括的支援</a:t>
            </a:r>
            <a:endParaRPr kumimoji="0" lang="en-US" sz="40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endParaRPr>
          </a:p>
        </p:txBody>
      </p:sp>
      <p:pic>
        <p:nvPicPr>
          <p:cNvPr id="4" name="Content Placeholder 6" descr="Anything is possible when you collaborate with the right people">
            <a:extLst>
              <a:ext uri="{FF2B5EF4-FFF2-40B4-BE49-F238E27FC236}">
                <a16:creationId xmlns:a16="http://schemas.microsoft.com/office/drawing/2014/main" id="{D27AE3BA-480C-0A30-9B79-535BF6737A75}"/>
              </a:ext>
            </a:extLst>
          </p:cNvPr>
          <p:cNvPicPr>
            <a:picLocks noChangeAspect="1"/>
          </p:cNvPicPr>
          <p:nvPr/>
        </p:nvPicPr>
        <p:blipFill>
          <a:blip r:embed="rId2"/>
          <a:srcRect r="25304" b="1"/>
          <a:stretch>
            <a:fillRect/>
          </a:stretch>
        </p:blipFill>
        <p:spPr>
          <a:xfrm>
            <a:off x="1207853" y="2068095"/>
            <a:ext cx="4070907" cy="3637825"/>
          </a:xfrm>
          <a:prstGeom prst="rect">
            <a:avLst/>
          </a:prstGeom>
          <a:blipFill dpi="0" rotWithShape="1">
            <a:blip r:embed="rId3">
              <a:alphaModFix amt="20000"/>
              <a:extLst>
                <a:ext uri="{BEBA8EAE-BF5A-486C-A8C5-ECC9F3942E4B}">
                  <a14:imgProps xmlns:a14="http://schemas.microsoft.com/office/drawing/2010/main">
                    <a14:imgLayer r:embed="rId4">
                      <a14:imgEffect>
                        <a14:saturation sat="0"/>
                      </a14:imgEffect>
                      <a14:imgEffect>
                        <a14:brightnessContrast bright="-27000" contrast="59000"/>
                      </a14:imgEffect>
                    </a14:imgLayer>
                  </a14:imgProps>
                </a:ext>
              </a:extLst>
            </a:blip>
            <a:srcRect/>
            <a:stretch>
              <a:fillRect t="-1" b="-11100"/>
            </a:stretch>
          </a:blipFill>
          <a:ln w="6350">
            <a:solidFill>
              <a:srgbClr val="2C2F21"/>
            </a:solidFill>
          </a:ln>
        </p:spPr>
      </p:pic>
      <p:sp>
        <p:nvSpPr>
          <p:cNvPr id="5" name="Content Placeholder 4">
            <a:extLst>
              <a:ext uri="{FF2B5EF4-FFF2-40B4-BE49-F238E27FC236}">
                <a16:creationId xmlns:a16="http://schemas.microsoft.com/office/drawing/2014/main" id="{2AF4BE49-6482-7C14-BECE-22CBA4CD08FA}"/>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743575" y="1651089"/>
            <a:ext cx="5303520" cy="530352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制度的課題の対応</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言語や文化の違い、ビザや在留資格の制度的制約が支援の大きな課題となりました。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多分野連携の推進</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通訳や専門機関と協力し、法律や支援団体と連携して生活状況を丁寧に把握しました。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包括的支援の必要性</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子どもの発達課題や世帯全体の生活不安を踏まえ、包括的な支援視点が求められました。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専門知識とネットワーク</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外国籍支援には専門知識と広範なネットワークの双方が不可欠であることが示されました。</a:t>
            </a:r>
          </a:p>
        </p:txBody>
      </p:sp>
      <p:sp>
        <p:nvSpPr>
          <p:cNvPr id="2" name="スライド番号プレースホルダー 3">
            <a:extLst>
              <a:ext uri="{FF2B5EF4-FFF2-40B4-BE49-F238E27FC236}">
                <a16:creationId xmlns:a16="http://schemas.microsoft.com/office/drawing/2014/main" id="{96BBCCEB-76FD-4547-0DCD-BF7B333310F8}"/>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16</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9362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7A938-42A4-C4F8-39AD-CBF4BEDAC32A}"/>
              </a:ext>
            </a:extLst>
          </p:cNvPr>
          <p:cNvSpPr txBox="1">
            <a:spLocks/>
          </p:cNvSpPr>
          <p:nvPr/>
        </p:nvSpPr>
        <p:spPr>
          <a:xfrm>
            <a:off x="319558" y="584254"/>
            <a:ext cx="12039280" cy="1132258"/>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0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事例</a:t>
            </a:r>
            <a:r>
              <a:rPr kumimoji="0" lang="en-US"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rPr>
              <a:t>③ </a:t>
            </a:r>
            <a:r>
              <a:rPr kumimoji="0" lang="en-US"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認知・精神的課題があるが支援を拒否するケース</a:t>
            </a:r>
            <a:endParaRPr kumimoji="0" lang="en-US"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endParaRPr>
          </a:p>
        </p:txBody>
      </p:sp>
      <p:pic>
        <p:nvPicPr>
          <p:cNvPr id="3" name="Content Placeholder 6" descr="Female courier delivering packages to senior man at his front door">
            <a:extLst>
              <a:ext uri="{FF2B5EF4-FFF2-40B4-BE49-F238E27FC236}">
                <a16:creationId xmlns:a16="http://schemas.microsoft.com/office/drawing/2014/main" id="{6E570D32-2E91-3D2B-D70B-DB03E2D83475}"/>
              </a:ext>
            </a:extLst>
          </p:cNvPr>
          <p:cNvPicPr>
            <a:picLocks noChangeAspect="1"/>
          </p:cNvPicPr>
          <p:nvPr/>
        </p:nvPicPr>
        <p:blipFill>
          <a:blip r:embed="rId2"/>
          <a:srcRect l="1559" r="25286" b="-1"/>
          <a:stretch>
            <a:fillRect/>
          </a:stretch>
        </p:blipFill>
        <p:spPr>
          <a:xfrm>
            <a:off x="1217276" y="2114913"/>
            <a:ext cx="4079440" cy="3722286"/>
          </a:xfrm>
          <a:prstGeom prst="rect">
            <a:avLst/>
          </a:prstGeom>
        </p:spPr>
      </p:pic>
      <p:sp>
        <p:nvSpPr>
          <p:cNvPr id="4" name="Content Placeholder 4">
            <a:extLst>
              <a:ext uri="{FF2B5EF4-FFF2-40B4-BE49-F238E27FC236}">
                <a16:creationId xmlns:a16="http://schemas.microsoft.com/office/drawing/2014/main" id="{BF9AD00E-5F99-8144-1435-7E7D8192CD85}"/>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219012" y="2114913"/>
            <a:ext cx="4755712" cy="4351338"/>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支援拒否の課題</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本人が自覚なく支援を拒否し、近隣住民や関係機関が困難を感じている状況が続いている。</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多機関連携の取り組み</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CSW</a:t>
            </a: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が多機関協働会議を開き、医療機関や支援センターと役割分担を明確化した。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間接的な見守り活動</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直接介入が難しい中でも定期的な見守りと間接的関わりを継続し基盤を整備した。</a:t>
            </a:r>
          </a:p>
        </p:txBody>
      </p:sp>
      <p:sp>
        <p:nvSpPr>
          <p:cNvPr id="5" name="スライド番号プレースホルダー 3">
            <a:extLst>
              <a:ext uri="{FF2B5EF4-FFF2-40B4-BE49-F238E27FC236}">
                <a16:creationId xmlns:a16="http://schemas.microsoft.com/office/drawing/2014/main" id="{8E4B9A82-1A4A-D0D0-1ED9-36A8E9D11536}"/>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17</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40741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コンテンツ プレースホルダー 7">
            <a:extLst>
              <a:ext uri="{FF2B5EF4-FFF2-40B4-BE49-F238E27FC236}">
                <a16:creationId xmlns:a16="http://schemas.microsoft.com/office/drawing/2014/main" id="{5D17D317-3B77-EAE8-5268-288CE7933512}"/>
              </a:ext>
            </a:extLst>
          </p:cNvPr>
          <p:cNvPicPr>
            <a:picLocks noChangeAspect="1"/>
          </p:cNvPicPr>
          <p:nvPr/>
        </p:nvPicPr>
        <p:blipFill>
          <a:blip r:embed="rId2"/>
          <a:srcRect l="28652" r="3664" b="47840"/>
          <a:stretch>
            <a:fillRect/>
          </a:stretch>
        </p:blipFill>
        <p:spPr>
          <a:xfrm>
            <a:off x="421907" y="1578543"/>
            <a:ext cx="5175211" cy="4523873"/>
          </a:xfrm>
          <a:prstGeom prst="rect">
            <a:avLst/>
          </a:prstGeom>
        </p:spPr>
      </p:pic>
      <p:sp>
        <p:nvSpPr>
          <p:cNvPr id="3" name="Content Placeholder 4">
            <a:extLst>
              <a:ext uri="{FF2B5EF4-FFF2-40B4-BE49-F238E27FC236}">
                <a16:creationId xmlns:a16="http://schemas.microsoft.com/office/drawing/2014/main" id="{78D0693F-7C44-1954-BCA2-DCC81CB879AF}"/>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876250" y="1578543"/>
            <a:ext cx="7772400" cy="4206240"/>
          </a:xfrm>
          <a:prstGeom prst="rect">
            <a:avLst/>
          </a:prstGeom>
        </p:spPr>
        <p:txBody>
          <a:bodyPr vert="horz" lIns="91440" tIns="45720" rIns="91440" bIns="45720" rtlCol="0">
            <a:no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居場所づくりと地域活動支援</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地域の居場所づくりと活動支援により、</a:t>
            </a:r>
            <a:endParaRPr kumimoji="0" lang="en-US" altLang="ja-JP"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住民のつながりと交流の場が拡大されている。</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地域資源の可視化</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CSW</a:t>
            </a: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の訪問活動で支援が必要な人々や地域資源の把握が進み、</a:t>
            </a:r>
            <a:endParaRPr kumimoji="0" lang="en-US" altLang="ja-JP"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見える化が促進された。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協働による多様な活動</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地域包括支援センターや</a:t>
            </a:r>
            <a:r>
              <a:rPr kumimoji="0" 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NPO、</a:t>
            </a: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社会福祉法人と協働し</a:t>
            </a:r>
            <a:endParaRPr kumimoji="0" lang="en-US" altLang="ja-JP"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認知症理解促進や相談会が実施された。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新たなアプローチの試み</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商店街との情報交換会など新しい方法で</a:t>
            </a:r>
            <a:endParaRPr kumimoji="0" lang="en-US" altLang="ja-JP"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地域全体の支援土壌づくりが進んでいる。</a:t>
            </a:r>
          </a:p>
        </p:txBody>
      </p:sp>
      <p:sp>
        <p:nvSpPr>
          <p:cNvPr id="4" name="タイトル 1">
            <a:extLst>
              <a:ext uri="{FF2B5EF4-FFF2-40B4-BE49-F238E27FC236}">
                <a16:creationId xmlns:a16="http://schemas.microsoft.com/office/drawing/2014/main" id="{F2B81D77-7CFC-642E-3E40-74A48DB47074}"/>
              </a:ext>
            </a:extLst>
          </p:cNvPr>
          <p:cNvSpPr txBox="1">
            <a:spLocks/>
          </p:cNvSpPr>
          <p:nvPr/>
        </p:nvSpPr>
        <p:spPr>
          <a:xfrm>
            <a:off x="73890" y="244091"/>
            <a:ext cx="9633527" cy="774690"/>
          </a:xfrm>
          <a:prstGeom prst="flowChartTerminator">
            <a:avLst/>
          </a:prstGeom>
          <a:noFill/>
          <a:effectLst>
            <a:softEdge rad="63500"/>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u="sng" dirty="0">
                <a:latin typeface="BIZ UDPゴシック" panose="020B0400000000000000" pitchFamily="50" charset="-128"/>
                <a:ea typeface="BIZ UDPゴシック" panose="020B0400000000000000" pitchFamily="50" charset="-128"/>
              </a:rPr>
              <a:t>地域支援実績</a:t>
            </a:r>
            <a:r>
              <a:rPr lang="ja-JP" altLang="en-US" sz="2000" u="sng" dirty="0">
                <a:latin typeface="BIZ UDPゴシック" panose="020B0400000000000000" pitchFamily="50" charset="-128"/>
                <a:ea typeface="BIZ UDPゴシック" panose="020B0400000000000000" pitchFamily="50" charset="-128"/>
              </a:rPr>
              <a:t>と</a:t>
            </a:r>
            <a:r>
              <a:rPr lang="ja-JP" altLang="en-US" sz="2800" u="sng" dirty="0">
                <a:latin typeface="BIZ UDPゴシック" panose="020B0400000000000000" pitchFamily="50" charset="-128"/>
                <a:ea typeface="BIZ UDPゴシック" panose="020B0400000000000000" pitchFamily="50" charset="-128"/>
              </a:rPr>
              <a:t>主</a:t>
            </a:r>
            <a:r>
              <a:rPr kumimoji="1" lang="ja-JP" altLang="en-US" sz="2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a:t>
            </a:r>
            <a:r>
              <a:rPr lang="ja-JP" altLang="en-US" sz="2800" u="sng" dirty="0">
                <a:latin typeface="BIZ UDPゴシック" panose="020B0400000000000000" pitchFamily="50" charset="-128"/>
                <a:ea typeface="BIZ UDPゴシック" panose="020B0400000000000000" pitchFamily="50" charset="-128"/>
              </a:rPr>
              <a:t>取組</a:t>
            </a:r>
            <a:r>
              <a:rPr lang="ja-JP" altLang="en-US" sz="2000" u="sng" dirty="0">
                <a:latin typeface="BIZ UDPゴシック" panose="020B0400000000000000" pitchFamily="50" charset="-128"/>
                <a:ea typeface="BIZ UDPゴシック" panose="020B0400000000000000" pitchFamily="50" charset="-128"/>
              </a:rPr>
              <a:t>と</a:t>
            </a:r>
            <a:r>
              <a:rPr lang="ja-JP" altLang="en-US" sz="2800" u="sng" dirty="0">
                <a:latin typeface="BIZ UDPゴシック" panose="020B0400000000000000" pitchFamily="50" charset="-128"/>
                <a:ea typeface="BIZ UDPゴシック" panose="020B0400000000000000" pitchFamily="50" charset="-128"/>
              </a:rPr>
              <a:t>成果</a:t>
            </a:r>
          </a:p>
        </p:txBody>
      </p:sp>
      <p:sp>
        <p:nvSpPr>
          <p:cNvPr id="5" name="スライド番号プレースホルダー 3">
            <a:extLst>
              <a:ext uri="{FF2B5EF4-FFF2-40B4-BE49-F238E27FC236}">
                <a16:creationId xmlns:a16="http://schemas.microsoft.com/office/drawing/2014/main" id="{19F89E10-E92E-EEDC-9AC5-D8512F114170}"/>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18</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14392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4D48C-2F67-F162-8195-3D526561EE51}"/>
              </a:ext>
            </a:extLst>
          </p:cNvPr>
          <p:cNvSpPr txBox="1">
            <a:spLocks/>
          </p:cNvSpPr>
          <p:nvPr/>
        </p:nvSpPr>
        <p:spPr>
          <a:xfrm>
            <a:off x="1043379" y="365760"/>
            <a:ext cx="7772400" cy="914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事例</a:t>
            </a:r>
            <a:r>
              <a:rPr kumimoji="0" lang="ja-JP" altLang="en-US" sz="32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rPr>
              <a:t>①</a:t>
            </a:r>
            <a:r>
              <a:rPr kumimoji="0" lang="en-US" sz="32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rPr>
              <a:t> </a:t>
            </a:r>
            <a:r>
              <a:rPr kumimoji="0" lang="en-US" sz="3200" b="0" i="0" u="none" strike="noStrike" kern="1200" cap="all" spc="0" normalizeH="0" baseline="0" noProof="0" dirty="0" err="1">
                <a:ln>
                  <a:noFill/>
                </a:ln>
                <a:solidFill>
                  <a:srgbClr val="2C2F21"/>
                </a:solidFill>
                <a:effectLst/>
                <a:uLnTx/>
                <a:uFillTx/>
                <a:latin typeface="Meiryo UI" panose="020B0604030504040204" pitchFamily="34" charset="-128"/>
                <a:ea typeface="Meiryo UI" panose="020B0604030504040204" pitchFamily="34" charset="-128"/>
                <a:cs typeface="+mj-cs"/>
              </a:rPr>
              <a:t>子どもの居場所づくりの展開</a:t>
            </a:r>
            <a:endParaRPr kumimoji="0" lang="en-US" sz="3200" b="0" i="0" u="none" strike="noStrike" kern="1200" cap="all"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j-cs"/>
            </a:endParaRPr>
          </a:p>
        </p:txBody>
      </p:sp>
      <p:sp>
        <p:nvSpPr>
          <p:cNvPr id="4" name="Content Placeholder 4">
            <a:extLst>
              <a:ext uri="{FF2B5EF4-FFF2-40B4-BE49-F238E27FC236}">
                <a16:creationId xmlns:a16="http://schemas.microsoft.com/office/drawing/2014/main" id="{74692B4F-1EF6-02E3-4B54-AE9D0383D452}"/>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80656" y="1925053"/>
            <a:ext cx="8297846" cy="4206240"/>
          </a:xfrm>
          <a:prstGeom prst="rect">
            <a:avLst/>
          </a:prstGeom>
        </p:spPr>
        <p:txBody>
          <a:bodyPr vert="horz" lIns="91440" tIns="45720" rIns="91440" bIns="45720" rtlCol="0">
            <a:no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安心できる居場所の必要性</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不登校傾向の子どもたちが安心して過ごせる学校外の場所の重要性が関係者間で共有されました。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協議と共通理解の形成</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民生児童委員や学校関係者、地域団体が協議を重ね、準備会を立ち上げて目的と課題を共有しました。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協力者の輪の拡大</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活動を進めながら当事者の思いに寄り添い、協力者のネットワークが広がりました。</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信頼関係と持続可能性</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時間をかけた合意形成と信頼関係づくりが、持続可能な地域支援活動につながっています。</a:t>
            </a:r>
          </a:p>
        </p:txBody>
      </p:sp>
      <p:pic>
        <p:nvPicPr>
          <p:cNvPr id="6" name="Content Placeholder 6" descr="Friends chatting in city park">
            <a:extLst>
              <a:ext uri="{FF2B5EF4-FFF2-40B4-BE49-F238E27FC236}">
                <a16:creationId xmlns:a16="http://schemas.microsoft.com/office/drawing/2014/main" id="{F716872E-D844-D4CF-BC80-2C4905BF069B}"/>
              </a:ext>
            </a:extLst>
          </p:cNvPr>
          <p:cNvPicPr>
            <a:picLocks noChangeAspect="1"/>
          </p:cNvPicPr>
          <p:nvPr/>
        </p:nvPicPr>
        <p:blipFill>
          <a:blip r:embed="rId2"/>
          <a:srcRect l="52561" r="24448" b="-1"/>
          <a:stretch>
            <a:fillRect/>
          </a:stretch>
        </p:blipFill>
        <p:spPr>
          <a:xfrm>
            <a:off x="9366529" y="1106906"/>
            <a:ext cx="1782092" cy="5173808"/>
          </a:xfrm>
          <a:prstGeom prst="rect">
            <a:avLst/>
          </a:prstGeom>
          <a:blipFill dpi="0" rotWithShape="1">
            <a:blip r:embed="rId3">
              <a:alphaModFix amt="20000"/>
              <a:extLst>
                <a:ext uri="{BEBA8EAE-BF5A-486C-A8C5-ECC9F3942E4B}">
                  <a14:imgProps xmlns:a14="http://schemas.microsoft.com/office/drawing/2010/main">
                    <a14:imgLayer r:embed="rId4">
                      <a14:imgEffect>
                        <a14:saturation sat="0"/>
                      </a14:imgEffect>
                      <a14:imgEffect>
                        <a14:brightnessContrast bright="-27000" contrast="59000"/>
                      </a14:imgEffect>
                    </a14:imgLayer>
                  </a14:imgProps>
                </a:ext>
              </a:extLst>
            </a:blip>
            <a:srcRect/>
            <a:stretch>
              <a:fillRect l="192" t="148" r="-748" b="-1"/>
            </a:stretch>
          </a:blipFill>
        </p:spPr>
      </p:pic>
      <p:sp>
        <p:nvSpPr>
          <p:cNvPr id="3" name="スライド番号プレースホルダー 3">
            <a:extLst>
              <a:ext uri="{FF2B5EF4-FFF2-40B4-BE49-F238E27FC236}">
                <a16:creationId xmlns:a16="http://schemas.microsoft.com/office/drawing/2014/main" id="{00B41959-64B4-C9F3-C9D6-5090C40912C9}"/>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19</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584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 name="四角形 90"/>
          <p:cNvSpPr/>
          <p:nvPr/>
        </p:nvSpPr>
        <p:spPr>
          <a:xfrm>
            <a:off x="1416050" y="405001"/>
            <a:ext cx="9359900" cy="5760919"/>
          </a:xfrm>
          <a:prstGeom prst="rect">
            <a:avLst/>
          </a:prstGeom>
          <a:ln w="12700" cap="flat" cmpd="sng" algn="ctr">
            <a:solidFill>
              <a:schemeClr val="bg1"/>
            </a:solidFill>
            <a:prstDash val="solid"/>
            <a:miter lim="800000"/>
          </a:ln>
        </p:spPr>
        <p:style>
          <a:lnRef idx="2">
            <a:schemeClr val="accent6"/>
          </a:lnRef>
          <a:fillRef idx="1">
            <a:schemeClr val="lt1"/>
          </a:fillRef>
          <a:effectRef idx="0">
            <a:schemeClr val="accent6"/>
          </a:effectRef>
          <a:fontRef idx="minor">
            <a:schemeClr val="dk1"/>
          </a:fontRef>
        </p:style>
        <p:txBody>
          <a:bodyPr wrap="square" lIns="360000" tIns="36000" rIns="360000" bIns="36000" anchor="ctr" anchorCtr="0"/>
          <a:lstStyle/>
          <a:p>
            <a:pPr algn="ctr"/>
            <a:r>
              <a:rPr lang="ja-JP" altLang="en-US" sz="2400" b="1" spc="50">
                <a:solidFill>
                  <a:schemeClr val="tx1">
                    <a:lumMod val="65000"/>
                    <a:lumOff val="35000"/>
                  </a:schemeClr>
                </a:solidFill>
                <a:latin typeface="BIZ UDゴシック"/>
                <a:ea typeface="BIZ UDゴシック"/>
              </a:rPr>
              <a:t>１　重層的支援体制整備事業に係る取組について</a:t>
            </a:r>
            <a:endParaRPr lang="ja-JP" altLang="en-US" sz="3200" b="1" spc="100">
              <a:solidFill>
                <a:schemeClr val="accent2"/>
              </a:solidFill>
              <a:highlight>
                <a:srgbClr val="FFFF00"/>
              </a:highlight>
              <a:latin typeface="BIZ UDゴシック"/>
              <a:ea typeface="BIZ UDゴシック"/>
            </a:endParaRPr>
          </a:p>
        </p:txBody>
      </p:sp>
      <p:cxnSp>
        <p:nvCxnSpPr>
          <p:cNvPr id="1115" name="図形 73"/>
          <p:cNvCxnSpPr/>
          <p:nvPr/>
        </p:nvCxnSpPr>
        <p:spPr>
          <a:xfrm flipV="1">
            <a:off x="2495869" y="3576895"/>
            <a:ext cx="7200265" cy="0"/>
          </a:xfrm>
          <a:prstGeom prst="straightConnector1">
            <a:avLst/>
          </a:prstGeom>
          <a:ln w="38100" cap="rnd" cmpd="sng" algn="ctr">
            <a:solidFill>
              <a:schemeClr val="bg2">
                <a:lumMod val="50000"/>
              </a:schemeClr>
            </a:solidFill>
            <a:prstDash val="solid"/>
            <a:round/>
            <a:headEnd type="oval"/>
            <a:tailEnd type="oval"/>
          </a:ln>
        </p:spPr>
        <p:style>
          <a:lnRef idx="1">
            <a:schemeClr val="accent2"/>
          </a:lnRef>
          <a:fillRef idx="0">
            <a:schemeClr val="accent2"/>
          </a:fillRef>
          <a:effectRef idx="0">
            <a:schemeClr val="accent2"/>
          </a:effectRef>
          <a:fontRef idx="minor">
            <a:schemeClr val="tx1"/>
          </a:fontRef>
        </p:style>
      </p:cxnSp>
      <p:sp>
        <p:nvSpPr>
          <p:cNvPr id="1117" name="スライド番号プレースホルダー 3"/>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a:t>
            </a:fld>
            <a:endParaRPr kumimoji="1" lang="ja-JP" altLang="en-US" dirty="0">
              <a:latin typeface="BIZ UDPゴシック"/>
              <a:ea typeface="BIZ UDPゴシック"/>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786AA-6853-9662-E140-CC122A6EDC2F}"/>
              </a:ext>
            </a:extLst>
          </p:cNvPr>
          <p:cNvSpPr txBox="1">
            <a:spLocks/>
          </p:cNvSpPr>
          <p:nvPr/>
        </p:nvSpPr>
        <p:spPr>
          <a:xfrm>
            <a:off x="744995" y="341697"/>
            <a:ext cx="7772400" cy="914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sng" strike="noStrike" kern="1200" cap="all" spc="0" normalizeH="0" baseline="0" noProof="0" dirty="0" err="1">
                <a:ln>
                  <a:noFill/>
                </a:ln>
                <a:solidFill>
                  <a:srgbClr val="2C2F21"/>
                </a:solidFill>
                <a:effectLst/>
                <a:uLnTx/>
                <a:uFillTx/>
                <a:latin typeface="BIZ UDPゴシック" panose="020B0400000000000000" pitchFamily="50" charset="-128"/>
                <a:ea typeface="BIZ UDPゴシック" panose="020B0400000000000000" pitchFamily="50" charset="-128"/>
              </a:rPr>
              <a:t>現場レベルで見えた課題</a:t>
            </a:r>
            <a:endParaRPr kumimoji="0" lang="en-US" sz="3200" b="0" i="0" u="sng" strike="noStrike" kern="1200" cap="all" spc="0" normalizeH="0" baseline="0" noProof="0" dirty="0">
              <a:ln>
                <a:noFill/>
              </a:ln>
              <a:solidFill>
                <a:srgbClr val="2C2F21"/>
              </a:solidFill>
              <a:effectLst/>
              <a:uLnTx/>
              <a:uFillTx/>
              <a:latin typeface="BIZ UDPゴシック" panose="020B0400000000000000" pitchFamily="50" charset="-128"/>
              <a:ea typeface="BIZ UDPゴシック" panose="020B0400000000000000" pitchFamily="50" charset="-128"/>
            </a:endParaRPr>
          </a:p>
        </p:txBody>
      </p:sp>
      <p:sp>
        <p:nvSpPr>
          <p:cNvPr id="3" name="Content Placeholder 4">
            <a:extLst>
              <a:ext uri="{FF2B5EF4-FFF2-40B4-BE49-F238E27FC236}">
                <a16:creationId xmlns:a16="http://schemas.microsoft.com/office/drawing/2014/main" id="{5950FB1C-5BA9-535D-271E-55422F659BDD}"/>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4995" y="2021306"/>
            <a:ext cx="8389379" cy="420624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支援拒否と病識不足</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支援拒否や病識の乏しさにより、早期介入が支援につながらないケースが多く見られます。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相談機関の連携不足</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相談支援機関がケースを抱え込みがちで、他機関との連携体制が十分に機能していません。</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継続的支援の困難さ</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訪問や継続的な関わりが難しく、問題が悪化してから対応するケースが増えています。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チーム支援の推進</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相談共有のしやすい環境とチームで支援する意識の醸成が求められています。</a:t>
            </a:r>
          </a:p>
        </p:txBody>
      </p:sp>
      <p:pic>
        <p:nvPicPr>
          <p:cNvPr id="4" name="図 3">
            <a:extLst>
              <a:ext uri="{FF2B5EF4-FFF2-40B4-BE49-F238E27FC236}">
                <a16:creationId xmlns:a16="http://schemas.microsoft.com/office/drawing/2014/main" id="{B6533288-7AA3-9A63-8DB3-1DE6CDF0221E}"/>
              </a:ext>
            </a:extLst>
          </p:cNvPr>
          <p:cNvPicPr>
            <a:picLocks noChangeAspect="1"/>
          </p:cNvPicPr>
          <p:nvPr/>
        </p:nvPicPr>
        <p:blipFill>
          <a:blip r:embed="rId2"/>
          <a:stretch>
            <a:fillRect/>
          </a:stretch>
        </p:blipFill>
        <p:spPr>
          <a:xfrm>
            <a:off x="9240252" y="1159406"/>
            <a:ext cx="1876927" cy="5068140"/>
          </a:xfrm>
          <a:prstGeom prst="rect">
            <a:avLst/>
          </a:prstGeom>
        </p:spPr>
      </p:pic>
      <p:sp>
        <p:nvSpPr>
          <p:cNvPr id="5" name="スライド番号プレースホルダー 3">
            <a:extLst>
              <a:ext uri="{FF2B5EF4-FFF2-40B4-BE49-F238E27FC236}">
                <a16:creationId xmlns:a16="http://schemas.microsoft.com/office/drawing/2014/main" id="{57D6D53D-1FF2-ABA3-74A5-65696D2A83D6}"/>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20</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827270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63577-8E34-3570-FA49-82D1A5BD45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33F4D5-FBBB-BC4C-7F5F-49D7B597646B}"/>
              </a:ext>
            </a:extLst>
          </p:cNvPr>
          <p:cNvSpPr txBox="1">
            <a:spLocks/>
          </p:cNvSpPr>
          <p:nvPr/>
        </p:nvSpPr>
        <p:spPr>
          <a:xfrm>
            <a:off x="744995" y="341697"/>
            <a:ext cx="7772400" cy="914400"/>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32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ja-JP" altLang="en-US" sz="3200" b="0" i="0" u="sng" strike="noStrike" kern="1200" cap="all" spc="0" normalizeH="0" baseline="0" noProof="0" dirty="0">
                <a:ln>
                  <a:noFill/>
                </a:ln>
                <a:solidFill>
                  <a:srgbClr val="2C2F21"/>
                </a:solidFill>
                <a:effectLst/>
                <a:uLnTx/>
                <a:uFillTx/>
                <a:latin typeface="BIZ UDPゴシック" panose="020B0400000000000000" pitchFamily="50" charset="-128"/>
                <a:ea typeface="BIZ UDPゴシック" panose="020B0400000000000000" pitchFamily="50" charset="-128"/>
                <a:cs typeface="+mj-cs"/>
              </a:rPr>
              <a:t>制度・構造面での課題</a:t>
            </a:r>
            <a:endParaRPr kumimoji="0" lang="en-US" sz="3200" b="0" i="0" u="sng" strike="noStrike" kern="1200" cap="all" spc="0" normalizeH="0" baseline="0" noProof="0" dirty="0">
              <a:ln>
                <a:noFill/>
              </a:ln>
              <a:solidFill>
                <a:srgbClr val="2C2F21"/>
              </a:solidFill>
              <a:effectLst/>
              <a:uLnTx/>
              <a:uFillTx/>
              <a:latin typeface="BIZ UDPゴシック" panose="020B0400000000000000" pitchFamily="50" charset="-128"/>
              <a:ea typeface="BIZ UDPゴシック" panose="020B0400000000000000" pitchFamily="50" charset="-128"/>
              <a:cs typeface="+mj-cs"/>
            </a:endParaRPr>
          </a:p>
        </p:txBody>
      </p:sp>
      <p:sp>
        <p:nvSpPr>
          <p:cNvPr id="5" name="Content Placeholder 4">
            <a:extLst>
              <a:ext uri="{FF2B5EF4-FFF2-40B4-BE49-F238E27FC236}">
                <a16:creationId xmlns:a16="http://schemas.microsoft.com/office/drawing/2014/main" id="{9496A170-9723-7A82-C88C-6E2BD9EB8EF7}"/>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44995" y="1876926"/>
            <a:ext cx="8129497" cy="420624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支援の分断問題</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年齢や属性によって支援が分かれ、継続的な支援が困難になる事例が多く存在します。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外国籍の制度排除</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外国籍の人々が制度の対象外となりやすく、支援が行き届かない現状があります。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制度ギャップの柔軟対応</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新制度整備に時間がかかるため、現場では制度の隙間を埋める柔軟な対応が求められます。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多様な主体の協力</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rPr>
              <a:t>既存制度にとらわれず、多様な主体が協力することが課題解決に不可欠です。</a:t>
            </a:r>
          </a:p>
        </p:txBody>
      </p:sp>
      <p:pic>
        <p:nvPicPr>
          <p:cNvPr id="6" name="図 5">
            <a:extLst>
              <a:ext uri="{FF2B5EF4-FFF2-40B4-BE49-F238E27FC236}">
                <a16:creationId xmlns:a16="http://schemas.microsoft.com/office/drawing/2014/main" id="{AAD4A46D-AEAB-0E7E-24D5-E10DDBFF756B}"/>
              </a:ext>
            </a:extLst>
          </p:cNvPr>
          <p:cNvPicPr>
            <a:picLocks noChangeAspect="1"/>
          </p:cNvPicPr>
          <p:nvPr/>
        </p:nvPicPr>
        <p:blipFill>
          <a:blip r:embed="rId2"/>
          <a:stretch>
            <a:fillRect/>
          </a:stretch>
        </p:blipFill>
        <p:spPr>
          <a:xfrm>
            <a:off x="9185780" y="1034641"/>
            <a:ext cx="1844772" cy="5254607"/>
          </a:xfrm>
          <a:prstGeom prst="rect">
            <a:avLst/>
          </a:prstGeom>
        </p:spPr>
      </p:pic>
      <p:sp>
        <p:nvSpPr>
          <p:cNvPr id="3" name="スライド番号プレースホルダー 3">
            <a:extLst>
              <a:ext uri="{FF2B5EF4-FFF2-40B4-BE49-F238E27FC236}">
                <a16:creationId xmlns:a16="http://schemas.microsoft.com/office/drawing/2014/main" id="{2CDF1F17-AC75-EC3E-D88C-5A920203397B}"/>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21</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70799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6F2C0-57EF-BE7B-DA14-737D43416683}"/>
              </a:ext>
            </a:extLst>
          </p:cNvPr>
          <p:cNvSpPr txBox="1">
            <a:spLocks/>
          </p:cNvSpPr>
          <p:nvPr/>
        </p:nvSpPr>
        <p:spPr>
          <a:xfrm>
            <a:off x="513588" y="593879"/>
            <a:ext cx="6406976" cy="128016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200" b="0" i="0" kern="1200" cap="all" baseline="0">
                <a:solidFill>
                  <a:schemeClr val="tx1"/>
                </a:solidFill>
                <a:latin typeface="Meiryo UI" panose="020B0604030504040204" pitchFamily="34" charset="-128"/>
                <a:ea typeface="Meiryo UI" panose="020B0604030504040204" pitchFamily="34" charset="-128"/>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sng" strike="noStrike" kern="1200" cap="all" spc="0" normalizeH="0" baseline="0" noProof="0" dirty="0" err="1">
                <a:ln>
                  <a:noFill/>
                </a:ln>
                <a:solidFill>
                  <a:srgbClr val="2C2F21"/>
                </a:solidFill>
                <a:effectLst/>
                <a:uLnTx/>
                <a:uFillTx/>
                <a:latin typeface="BIZ UDPゴシック" panose="020B0400000000000000" pitchFamily="50" charset="-128"/>
                <a:ea typeface="BIZ UDPゴシック" panose="020B0400000000000000" pitchFamily="50" charset="-128"/>
              </a:rPr>
              <a:t>今後に向けた取り組みの方向性</a:t>
            </a:r>
            <a:endParaRPr kumimoji="0" lang="en-US" sz="3200" b="0" i="0" u="sng" strike="noStrike" kern="1200" cap="all" spc="0" normalizeH="0" baseline="0" noProof="0" dirty="0">
              <a:ln>
                <a:noFill/>
              </a:ln>
              <a:solidFill>
                <a:srgbClr val="2C2F21"/>
              </a:solidFill>
              <a:effectLst/>
              <a:uLnTx/>
              <a:uFillTx/>
              <a:latin typeface="BIZ UDPゴシック" panose="020B0400000000000000" pitchFamily="50" charset="-128"/>
              <a:ea typeface="BIZ UDPゴシック" panose="020B0400000000000000" pitchFamily="50" charset="-128"/>
            </a:endParaRPr>
          </a:p>
        </p:txBody>
      </p:sp>
      <p:sp>
        <p:nvSpPr>
          <p:cNvPr id="3" name="Content Placeholder 4">
            <a:extLst>
              <a:ext uri="{FF2B5EF4-FFF2-40B4-BE49-F238E27FC236}">
                <a16:creationId xmlns:a16="http://schemas.microsoft.com/office/drawing/2014/main" id="{5D8629FE-014E-7B04-9FCD-A08FB5D55EEB}"/>
              </a:ext>
            </a:extLst>
          </p:cNvPr>
          <p:cNvSpPr txBox="1">
            <a:spLocks/>
          </p:cNvSpPr>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98897" y="1652658"/>
            <a:ext cx="6833936" cy="5303520"/>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1pPr>
            <a:lvl2pPr marL="5143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2pPr>
            <a:lvl3pPr marL="742950" indent="-28575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eiryo UI" panose="020B0604030504040204" pitchFamily="34" charset="-128"/>
                <a:ea typeface="Meiryo UI" panose="020B0604030504040204" pitchFamily="34" charset="-128"/>
                <a:cs typeface="+mn-cs"/>
              </a:defRPr>
            </a:lvl3pPr>
            <a:lvl4pPr marL="9715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4pPr>
            <a:lvl5pPr marL="1200150" indent="-28575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eiryo UI" panose="020B0604030504040204" pitchFamily="34" charset="-128"/>
                <a:ea typeface="Meiryo UI" panose="020B0604030504040204"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多機関連携の強化</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地域の関係機関と協力し、多様な資源を効果的に連携させる仕組みを強化します。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早期発見と介入</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問題の早期発見・介入を可能にする体制づくりを推進し、支援拒否者にも継続的に関わります。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制度外支援のモデル化</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ja-JP" altLang="en-US" sz="1800" b="0"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制度外支援の事例を積み重ね、効果的な支援モデルを地域で共有していきます。</a:t>
            </a:r>
          </a:p>
          <a:p>
            <a:pPr marL="0" marR="0" lvl="0" indent="0" algn="l" defTabSz="914400" rtl="0" eaLnBrk="1" fontAlgn="auto" latinLnBrk="0" hangingPunct="1">
              <a:lnSpc>
                <a:spcPct val="100000"/>
              </a:lnSpc>
              <a:spcBef>
                <a:spcPts val="2500"/>
              </a:spcBef>
              <a:spcAft>
                <a:spcPts val="0"/>
              </a:spcAft>
              <a:buClrTx/>
              <a:buSzTx/>
              <a:buFont typeface="Arial" panose="020B0604020202020204" pitchFamily="34" charset="0"/>
              <a:buNone/>
              <a:tabLst/>
              <a:defRPr/>
            </a:pPr>
            <a:r>
              <a:rPr kumimoji="0" lang="ja-JP" altLang="en-US" sz="1800" b="1"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みんなで支える仕組み</a:t>
            </a:r>
          </a:p>
          <a:p>
            <a:pPr marL="0" marR="0" lvl="1" indent="0" algn="l" defTabSz="914400" rtl="0" eaLnBrk="1" fontAlgn="auto" latinLnBrk="0" hangingPunct="1">
              <a:lnSpc>
                <a:spcPct val="100000"/>
              </a:lnSpc>
              <a:spcBef>
                <a:spcPts val="5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CSW</a:t>
            </a:r>
            <a:r>
              <a:rPr kumimoji="0" lang="ja-JP" altLang="en-US" sz="1800" b="0" i="0" u="none" strike="noStrike" kern="1200" cap="none" spc="0" normalizeH="0" baseline="0" noProof="0">
                <a:ln>
                  <a:noFill/>
                </a:ln>
                <a:solidFill>
                  <a:srgbClr val="2C2F21"/>
                </a:solidFill>
                <a:effectLst/>
                <a:uLnTx/>
                <a:uFillTx/>
                <a:latin typeface="Meiryo UI" panose="020B0604030504040204" pitchFamily="34" charset="-128"/>
                <a:ea typeface="Meiryo UI" panose="020B0604030504040204" pitchFamily="34" charset="-128"/>
                <a:cs typeface="+mn-cs"/>
              </a:rPr>
              <a:t>単独でなく、住民や関係機関と共に支え合う体制を育成します。</a:t>
            </a:r>
            <a:endParaRPr kumimoji="0" lang="ja-JP" altLang="en-US" sz="1800" b="0" i="0" u="none" strike="noStrike" kern="1200" cap="none" spc="0" normalizeH="0" baseline="0" noProof="0" dirty="0">
              <a:ln>
                <a:noFill/>
              </a:ln>
              <a:solidFill>
                <a:srgbClr val="2C2F21"/>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512CEF0B-A98F-D1FF-172E-4F27C6DC9B8A}"/>
              </a:ext>
            </a:extLst>
          </p:cNvPr>
          <p:cNvPicPr>
            <a:picLocks noChangeAspect="1"/>
          </p:cNvPicPr>
          <p:nvPr/>
        </p:nvPicPr>
        <p:blipFill>
          <a:blip r:embed="rId2"/>
          <a:stretch>
            <a:fillRect/>
          </a:stretch>
        </p:blipFill>
        <p:spPr>
          <a:xfrm>
            <a:off x="7829868" y="2992655"/>
            <a:ext cx="3563235" cy="3186763"/>
          </a:xfrm>
          <a:prstGeom prst="rect">
            <a:avLst/>
          </a:prstGeom>
        </p:spPr>
      </p:pic>
      <p:sp>
        <p:nvSpPr>
          <p:cNvPr id="5" name="スライド番号プレースホルダー 3">
            <a:extLst>
              <a:ext uri="{FF2B5EF4-FFF2-40B4-BE49-F238E27FC236}">
                <a16:creationId xmlns:a16="http://schemas.microsoft.com/office/drawing/2014/main" id="{33A6F254-B473-15BA-D42A-AAE73B45EDFA}"/>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22</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8333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4FB94-6DC9-8B8C-214E-2670EBCAD5A7}"/>
            </a:ext>
          </a:extLst>
        </p:cNvPr>
        <p:cNvGrpSpPr/>
        <p:nvPr/>
      </p:nvGrpSpPr>
      <p:grpSpPr>
        <a:xfrm>
          <a:off x="0" y="0"/>
          <a:ext cx="0" cy="0"/>
          <a:chOff x="0" y="0"/>
          <a:chExt cx="0" cy="0"/>
        </a:xfrm>
      </p:grpSpPr>
      <p:sp>
        <p:nvSpPr>
          <p:cNvPr id="1123" name="四角形 90">
            <a:extLst>
              <a:ext uri="{FF2B5EF4-FFF2-40B4-BE49-F238E27FC236}">
                <a16:creationId xmlns:a16="http://schemas.microsoft.com/office/drawing/2014/main" id="{796FFF83-FCD3-A86B-C381-72C9E24E90C7}"/>
              </a:ext>
            </a:extLst>
          </p:cNvPr>
          <p:cNvSpPr/>
          <p:nvPr/>
        </p:nvSpPr>
        <p:spPr>
          <a:xfrm>
            <a:off x="489527" y="2442523"/>
            <a:ext cx="11351492" cy="2997695"/>
          </a:xfrm>
          <a:prstGeom prst="rect">
            <a:avLst/>
          </a:prstGeom>
          <a:solidFill>
            <a:schemeClr val="bg1"/>
          </a:solidFill>
          <a:ln w="12700" cap="flat" cmpd="sng" algn="ctr">
            <a:solidFill>
              <a:schemeClr val="tx1">
                <a:lumMod val="75000"/>
                <a:lumOff val="2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spcAft>
                <a:spcPts val="100"/>
              </a:spcAft>
              <a:defRPr lang="ja-JP" altLang="en-US"/>
            </a:pPr>
            <a:endParaRPr lang="en-US" altLang="ja-JP" sz="2000" b="1"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１．重層的支援体制（事業の全体像（</a:t>
            </a:r>
            <a:r>
              <a:rPr lang="en-US" altLang="ja-JP" sz="2000" spc="100" dirty="0">
                <a:solidFill>
                  <a:schemeClr val="tx1">
                    <a:lumMod val="75000"/>
                    <a:lumOff val="25000"/>
                  </a:schemeClr>
                </a:solidFill>
                <a:latin typeface="BIZ UDゴシック"/>
                <a:ea typeface="BIZ UDゴシック"/>
              </a:rPr>
              <a:t>p.5</a:t>
            </a:r>
            <a:r>
              <a:rPr lang="ja-JP" altLang="en-US" sz="2000" spc="100" dirty="0">
                <a:solidFill>
                  <a:schemeClr val="tx1">
                    <a:lumMod val="75000"/>
                    <a:lumOff val="25000"/>
                  </a:schemeClr>
                </a:solidFill>
                <a:latin typeface="BIZ UDゴシック"/>
                <a:ea typeface="BIZ UDゴシック"/>
              </a:rPr>
              <a:t>スライド）参照 ）が、</a:t>
            </a: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　　うまく機能し、孤独・孤立への</a:t>
            </a:r>
            <a:r>
              <a:rPr lang="ja-JP" altLang="en-US" sz="2400" b="1" spc="100" dirty="0">
                <a:solidFill>
                  <a:schemeClr val="tx1">
                    <a:lumMod val="75000"/>
                    <a:lumOff val="25000"/>
                  </a:schemeClr>
                </a:solidFill>
                <a:highlight>
                  <a:srgbClr val="00FFFF"/>
                </a:highlight>
                <a:latin typeface="BIZ UDゴシック"/>
                <a:ea typeface="BIZ UDゴシック"/>
              </a:rPr>
              <a:t>気づき</a:t>
            </a:r>
            <a:r>
              <a:rPr lang="ja-JP" altLang="en-US" sz="2000" spc="100" dirty="0">
                <a:solidFill>
                  <a:schemeClr val="tx1">
                    <a:lumMod val="75000"/>
                    <a:lumOff val="25000"/>
                  </a:schemeClr>
                </a:solidFill>
                <a:latin typeface="BIZ UDゴシック"/>
                <a:ea typeface="BIZ UDゴシック"/>
              </a:rPr>
              <a:t>や</a:t>
            </a:r>
            <a:r>
              <a:rPr lang="ja-JP" altLang="en-US" sz="2400" b="1" spc="100" dirty="0">
                <a:solidFill>
                  <a:schemeClr val="tx1">
                    <a:lumMod val="75000"/>
                    <a:lumOff val="25000"/>
                  </a:schemeClr>
                </a:solidFill>
                <a:highlight>
                  <a:srgbClr val="00FFFF"/>
                </a:highlight>
                <a:latin typeface="BIZ UDゴシック"/>
                <a:ea typeface="BIZ UDゴシック"/>
              </a:rPr>
              <a:t>地域へのつなぎ</a:t>
            </a:r>
            <a:r>
              <a:rPr lang="ja-JP" altLang="en-US" sz="2000" spc="100" dirty="0">
                <a:solidFill>
                  <a:schemeClr val="tx1">
                    <a:lumMod val="75000"/>
                    <a:lumOff val="25000"/>
                  </a:schemeClr>
                </a:solidFill>
                <a:latin typeface="BIZ UDゴシック"/>
                <a:ea typeface="BIZ UDゴシック"/>
              </a:rPr>
              <a:t>、</a:t>
            </a: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　　また、</a:t>
            </a:r>
            <a:r>
              <a:rPr lang="ja-JP" altLang="en-US" sz="2400" b="1" spc="100" dirty="0">
                <a:solidFill>
                  <a:schemeClr val="tx1">
                    <a:lumMod val="75000"/>
                    <a:lumOff val="25000"/>
                  </a:schemeClr>
                </a:solidFill>
                <a:highlight>
                  <a:srgbClr val="00FFFF"/>
                </a:highlight>
                <a:latin typeface="BIZ UDゴシック"/>
                <a:ea typeface="BIZ UDゴシック"/>
              </a:rPr>
              <a:t>継続した伴走的支援が可能となる仕組み</a:t>
            </a:r>
            <a:r>
              <a:rPr lang="ja-JP" altLang="en-US" sz="2000" spc="100" dirty="0">
                <a:solidFill>
                  <a:schemeClr val="tx1">
                    <a:lumMod val="75000"/>
                    <a:lumOff val="25000"/>
                  </a:schemeClr>
                </a:solidFill>
                <a:latin typeface="BIZ UDゴシック"/>
                <a:ea typeface="BIZ UDゴシック"/>
              </a:rPr>
              <a:t>について、</a:t>
            </a: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b="1" spc="100" dirty="0">
                <a:solidFill>
                  <a:schemeClr val="tx1">
                    <a:lumMod val="75000"/>
                    <a:lumOff val="25000"/>
                  </a:schemeClr>
                </a:solidFill>
                <a:latin typeface="BIZ UDゴシック"/>
                <a:ea typeface="BIZ UDゴシック"/>
              </a:rPr>
              <a:t>　　</a:t>
            </a:r>
            <a:r>
              <a:rPr lang="ja-JP" altLang="en-US" sz="2400" b="1" spc="100" dirty="0">
                <a:solidFill>
                  <a:schemeClr val="accent1">
                    <a:lumMod val="75000"/>
                  </a:schemeClr>
                </a:solidFill>
                <a:latin typeface="BIZ UDゴシック"/>
                <a:ea typeface="BIZ UDゴシック"/>
              </a:rPr>
              <a:t>アウトリーチチーム（区活・すこやかの職員）</a:t>
            </a:r>
            <a:r>
              <a:rPr lang="ja-JP" altLang="en-US" sz="2000" b="1" spc="100" dirty="0">
                <a:solidFill>
                  <a:schemeClr val="accent1">
                    <a:lumMod val="75000"/>
                  </a:schemeClr>
                </a:solidFill>
                <a:latin typeface="BIZ UDゴシック"/>
                <a:ea typeface="BIZ UDゴシック"/>
              </a:rPr>
              <a:t>や</a:t>
            </a:r>
            <a:r>
              <a:rPr lang="ja-JP" altLang="en-US" sz="2400" b="1" spc="100" dirty="0">
                <a:solidFill>
                  <a:schemeClr val="accent1">
                    <a:lumMod val="75000"/>
                  </a:schemeClr>
                </a:solidFill>
                <a:latin typeface="BIZ UDゴシック"/>
                <a:ea typeface="BIZ UDゴシック"/>
              </a:rPr>
              <a:t>ＣＳＷ</a:t>
            </a:r>
            <a:r>
              <a:rPr lang="ja-JP" altLang="en-US" sz="2000" b="1" spc="100" dirty="0">
                <a:solidFill>
                  <a:schemeClr val="accent1">
                    <a:lumMod val="75000"/>
                  </a:schemeClr>
                </a:solidFill>
                <a:latin typeface="BIZ UDゴシック"/>
                <a:ea typeface="BIZ UDゴシック"/>
              </a:rPr>
              <a:t>に求められること。</a:t>
            </a:r>
            <a:endParaRPr lang="en-US" altLang="ja-JP" sz="2000" b="1" spc="100" dirty="0">
              <a:solidFill>
                <a:schemeClr val="accent1">
                  <a:lumMod val="75000"/>
                </a:schemeClr>
              </a:solidFill>
              <a:latin typeface="BIZ UDゴシック"/>
              <a:ea typeface="BIZ UDゴシック"/>
            </a:endParaRPr>
          </a:p>
          <a:p>
            <a:pPr algn="just">
              <a:spcAft>
                <a:spcPts val="100"/>
              </a:spcAft>
              <a:defRPr lang="ja-JP" altLang="en-US"/>
            </a:pP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２．重層的支援体制の制度</a:t>
            </a:r>
            <a:r>
              <a:rPr lang="ja-JP" altLang="en-US" sz="2000" spc="100" dirty="0">
                <a:solidFill>
                  <a:schemeClr val="tx1"/>
                </a:solidFill>
                <a:latin typeface="BIZ UDゴシック"/>
                <a:ea typeface="BIZ UDゴシック"/>
              </a:rPr>
              <a:t>（</a:t>
            </a:r>
            <a:r>
              <a:rPr lang="ja-JP" altLang="en-US" sz="2400" b="1" spc="100" dirty="0">
                <a:solidFill>
                  <a:schemeClr val="tx1"/>
                </a:solidFill>
                <a:highlight>
                  <a:srgbClr val="00FFFF"/>
                </a:highlight>
                <a:latin typeface="BIZ UDゴシック"/>
                <a:ea typeface="BIZ UDゴシック"/>
              </a:rPr>
              <a:t>相談窓口等</a:t>
            </a:r>
            <a:r>
              <a:rPr lang="ja-JP" altLang="en-US" sz="2000" spc="100" dirty="0">
                <a:solidFill>
                  <a:schemeClr val="tx1"/>
                </a:solidFill>
                <a:latin typeface="BIZ UDゴシック"/>
                <a:ea typeface="BIZ UDゴシック"/>
              </a:rPr>
              <a:t>）</a:t>
            </a:r>
            <a:r>
              <a:rPr lang="ja-JP" altLang="en-US" sz="2000" spc="100" dirty="0">
                <a:solidFill>
                  <a:schemeClr val="tx1">
                    <a:lumMod val="75000"/>
                    <a:lumOff val="25000"/>
                  </a:schemeClr>
                </a:solidFill>
                <a:latin typeface="BIZ UDゴシック"/>
                <a:ea typeface="BIZ UDゴシック"/>
              </a:rPr>
              <a:t>を</a:t>
            </a: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　　わかりやすく</a:t>
            </a:r>
            <a:r>
              <a:rPr lang="ja-JP" altLang="en-US" sz="2400" b="1" spc="100" dirty="0">
                <a:solidFill>
                  <a:schemeClr val="accent1">
                    <a:lumMod val="75000"/>
                  </a:schemeClr>
                </a:solidFill>
                <a:latin typeface="BIZ UDゴシック"/>
                <a:ea typeface="BIZ UDゴシック"/>
              </a:rPr>
              <a:t>区民や支援者に周知する効果的な手法</a:t>
            </a:r>
            <a:r>
              <a:rPr lang="ja-JP" altLang="en-US" sz="2000" spc="100" dirty="0">
                <a:solidFill>
                  <a:schemeClr val="tx1"/>
                </a:solidFill>
                <a:latin typeface="BIZ UDゴシック"/>
                <a:ea typeface="BIZ UDゴシック"/>
              </a:rPr>
              <a:t>について。</a:t>
            </a:r>
            <a:endParaRPr lang="en-US" altLang="ja-JP" sz="2000" spc="100" dirty="0">
              <a:solidFill>
                <a:schemeClr val="tx1"/>
              </a:solidFill>
              <a:latin typeface="BIZ UDゴシック"/>
              <a:ea typeface="BIZ UDゴシック"/>
            </a:endParaRPr>
          </a:p>
          <a:p>
            <a:pPr algn="just">
              <a:spcAft>
                <a:spcPts val="100"/>
              </a:spcAft>
              <a:defRPr lang="ja-JP" altLang="en-US"/>
            </a:pPr>
            <a:endParaRPr lang="en-US" altLang="ja-JP" sz="2000" spc="100" dirty="0">
              <a:solidFill>
                <a:schemeClr val="tx1"/>
              </a:solidFill>
              <a:latin typeface="BIZ UDゴシック"/>
              <a:ea typeface="BIZ UDゴシック"/>
            </a:endParaRPr>
          </a:p>
        </p:txBody>
      </p:sp>
      <p:sp>
        <p:nvSpPr>
          <p:cNvPr id="1125" name="スライド番号プレースホルダー 258">
            <a:extLst>
              <a:ext uri="{FF2B5EF4-FFF2-40B4-BE49-F238E27FC236}">
                <a16:creationId xmlns:a16="http://schemas.microsoft.com/office/drawing/2014/main" id="{E80A7307-6959-F978-C9BA-7237A9452A92}"/>
              </a:ext>
            </a:extLst>
          </p:cNvPr>
          <p:cNvSpPr>
            <a:spLocks noGrp="1"/>
          </p:cNvSpPr>
          <p:nvPr>
            <p:ph type="sldNum" sz="quarter" idx="12"/>
          </p:nvPr>
        </p:nvSpPr>
        <p:spPr>
          <a:xfrm>
            <a:off x="9851508" y="6431346"/>
            <a:ext cx="2078436" cy="365125"/>
          </a:xfrm>
        </p:spPr>
        <p:txBody>
          <a:bodyPr/>
          <a:lstStyle/>
          <a:p>
            <a:fld id="{2C9400E4-C46D-48FA-AEA0-ED136F70A0E5}" type="slidenum">
              <a:rPr lang="ja-JP" altLang="en-US" sz="1800">
                <a:latin typeface="BIZ UDPゴシック"/>
                <a:ea typeface="BIZ UDPゴシック"/>
              </a:rPr>
              <a:t>23</a:t>
            </a:fld>
            <a:endParaRPr kumimoji="1" lang="ja-JP" altLang="en-US">
              <a:latin typeface="BIZ UDPゴシック"/>
              <a:ea typeface="BIZ UDPゴシック"/>
            </a:endParaRPr>
          </a:p>
        </p:txBody>
      </p:sp>
      <p:sp>
        <p:nvSpPr>
          <p:cNvPr id="2" name="四角形 90">
            <a:extLst>
              <a:ext uri="{FF2B5EF4-FFF2-40B4-BE49-F238E27FC236}">
                <a16:creationId xmlns:a16="http://schemas.microsoft.com/office/drawing/2014/main" id="{44FFCF04-5166-4217-B0A3-D857A1742EBD}"/>
              </a:ext>
            </a:extLst>
          </p:cNvPr>
          <p:cNvSpPr/>
          <p:nvPr/>
        </p:nvSpPr>
        <p:spPr>
          <a:xfrm>
            <a:off x="1704537" y="1262833"/>
            <a:ext cx="9956373" cy="68412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spcAft>
                <a:spcPts val="100"/>
              </a:spcAft>
              <a:defRPr lang="ja-JP" altLang="en-US"/>
            </a:pPr>
            <a:r>
              <a:rPr lang="ja-JP" altLang="en-US" sz="2000" dirty="0">
                <a:solidFill>
                  <a:schemeClr val="tx1">
                    <a:lumMod val="75000"/>
                    <a:lumOff val="25000"/>
                  </a:schemeClr>
                </a:solidFill>
                <a:latin typeface="BIZ UDゴシック"/>
                <a:ea typeface="BIZ UDゴシック"/>
              </a:rPr>
              <a:t>委員の皆様から、重層的支援体制整備事業の今後の展開について、</a:t>
            </a:r>
            <a:endParaRPr lang="en-US" altLang="ja-JP" sz="20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dirty="0">
                <a:solidFill>
                  <a:schemeClr val="tx1">
                    <a:lumMod val="75000"/>
                    <a:lumOff val="25000"/>
                  </a:schemeClr>
                </a:solidFill>
                <a:latin typeface="BIZ UDゴシック"/>
                <a:ea typeface="BIZ UDゴシック"/>
              </a:rPr>
              <a:t>以下の視点で、ご意見をお願いします。</a:t>
            </a:r>
            <a:endParaRPr lang="ja-JP" altLang="en-US" spc="100" dirty="0">
              <a:solidFill>
                <a:schemeClr val="tx1">
                  <a:lumMod val="75000"/>
                  <a:lumOff val="25000"/>
                </a:schemeClr>
              </a:solidFill>
              <a:latin typeface="BIZ UDゴシック"/>
              <a:ea typeface="BIZ UDゴシック"/>
            </a:endParaRPr>
          </a:p>
        </p:txBody>
      </p:sp>
      <p:sp>
        <p:nvSpPr>
          <p:cNvPr id="3" name="タイトル 1">
            <a:extLst>
              <a:ext uri="{FF2B5EF4-FFF2-40B4-BE49-F238E27FC236}">
                <a16:creationId xmlns:a16="http://schemas.microsoft.com/office/drawing/2014/main" id="{86B474FD-22B0-FD11-D5D9-16CA7AA17470}"/>
              </a:ext>
            </a:extLst>
          </p:cNvPr>
          <p:cNvSpPr txBox="1">
            <a:spLocks/>
          </p:cNvSpPr>
          <p:nvPr/>
        </p:nvSpPr>
        <p:spPr>
          <a:xfrm>
            <a:off x="73891" y="244091"/>
            <a:ext cx="5456052" cy="774690"/>
          </a:xfrm>
          <a:prstGeom prst="flowChartTerminator">
            <a:avLst/>
          </a:prstGeom>
          <a:noFill/>
          <a:effectLst>
            <a:softEdge rad="63500"/>
          </a:effectLst>
        </p:spPr>
        <p:txBody>
          <a:bodyP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00" u="sng" dirty="0">
                <a:latin typeface="BIZ UDPゴシック" panose="020B0400000000000000" pitchFamily="50" charset="-128"/>
                <a:ea typeface="BIZ UDPゴシック" panose="020B0400000000000000" pitchFamily="50" charset="-128"/>
              </a:rPr>
              <a:t>重層的支援体制を進めるにあたって</a:t>
            </a:r>
            <a:endParaRPr lang="ja-JP" altLang="en-US" sz="2100" u="sng"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231943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58268-1C75-87E6-BA4D-E154115967D6}"/>
            </a:ext>
          </a:extLst>
        </p:cNvPr>
        <p:cNvGrpSpPr/>
        <p:nvPr/>
      </p:nvGrpSpPr>
      <p:grpSpPr>
        <a:xfrm>
          <a:off x="0" y="0"/>
          <a:ext cx="0" cy="0"/>
          <a:chOff x="0" y="0"/>
          <a:chExt cx="0" cy="0"/>
        </a:xfrm>
      </p:grpSpPr>
      <p:sp>
        <p:nvSpPr>
          <p:cNvPr id="1113" name="四角形 90">
            <a:extLst>
              <a:ext uri="{FF2B5EF4-FFF2-40B4-BE49-F238E27FC236}">
                <a16:creationId xmlns:a16="http://schemas.microsoft.com/office/drawing/2014/main" id="{DD6A8A06-0F4D-86AB-1E09-24043266F772}"/>
              </a:ext>
            </a:extLst>
          </p:cNvPr>
          <p:cNvSpPr/>
          <p:nvPr/>
        </p:nvSpPr>
        <p:spPr>
          <a:xfrm>
            <a:off x="1416050" y="405001"/>
            <a:ext cx="9359900" cy="5760919"/>
          </a:xfrm>
          <a:prstGeom prst="rect">
            <a:avLst/>
          </a:prstGeom>
          <a:ln w="12700" cap="flat" cmpd="sng" algn="ctr">
            <a:solidFill>
              <a:schemeClr val="bg1"/>
            </a:solidFill>
            <a:prstDash val="solid"/>
            <a:miter lim="800000"/>
          </a:ln>
        </p:spPr>
        <p:style>
          <a:lnRef idx="2">
            <a:schemeClr val="accent6"/>
          </a:lnRef>
          <a:fillRef idx="1">
            <a:schemeClr val="lt1"/>
          </a:fillRef>
          <a:effectRef idx="0">
            <a:schemeClr val="accent6"/>
          </a:effectRef>
          <a:fontRef idx="minor">
            <a:schemeClr val="dk1"/>
          </a:fontRef>
        </p:style>
        <p:txBody>
          <a:bodyPr wrap="square" lIns="360000" tIns="36000" rIns="360000" bIns="36000" anchor="ctr" anchorCtr="0"/>
          <a:lstStyle/>
          <a:p>
            <a:pPr algn="ctr"/>
            <a:r>
              <a:rPr lang="ja-JP" altLang="en-US" sz="2400" b="1" spc="50" dirty="0">
                <a:solidFill>
                  <a:schemeClr val="tx1">
                    <a:lumMod val="65000"/>
                    <a:lumOff val="35000"/>
                  </a:schemeClr>
                </a:solidFill>
                <a:latin typeface="BIZ UDゴシック"/>
                <a:ea typeface="BIZ UDゴシック"/>
              </a:rPr>
              <a:t>３　</a:t>
            </a:r>
            <a:r>
              <a:rPr lang="ja-JP" altLang="en-US" sz="2400" b="1" dirty="0">
                <a:solidFill>
                  <a:schemeClr val="bg1">
                    <a:lumMod val="50000"/>
                  </a:schemeClr>
                </a:solidFill>
                <a:latin typeface="BIZ UDPゴシック" panose="020B0400000000000000" pitchFamily="50" charset="-128"/>
                <a:ea typeface="BIZ UDPゴシック" panose="020B0400000000000000" pitchFamily="50" charset="-128"/>
              </a:rPr>
              <a:t>スマートウェルネスシティ中野の推進について</a:t>
            </a:r>
            <a:endParaRPr lang="ja-JP" altLang="en-US" sz="2400" b="1" spc="100" dirty="0">
              <a:solidFill>
                <a:schemeClr val="accent2"/>
              </a:solidFill>
              <a:highlight>
                <a:srgbClr val="FFFF00"/>
              </a:highlight>
              <a:latin typeface="BIZ UDゴシック"/>
              <a:ea typeface="BIZ UDゴシック"/>
            </a:endParaRPr>
          </a:p>
        </p:txBody>
      </p:sp>
      <p:cxnSp>
        <p:nvCxnSpPr>
          <p:cNvPr id="1115" name="図形 73">
            <a:extLst>
              <a:ext uri="{FF2B5EF4-FFF2-40B4-BE49-F238E27FC236}">
                <a16:creationId xmlns:a16="http://schemas.microsoft.com/office/drawing/2014/main" id="{89C06829-3F4E-2521-B448-2FC8E1EF41C4}"/>
              </a:ext>
            </a:extLst>
          </p:cNvPr>
          <p:cNvCxnSpPr/>
          <p:nvPr/>
        </p:nvCxnSpPr>
        <p:spPr>
          <a:xfrm flipV="1">
            <a:off x="2495869" y="3576895"/>
            <a:ext cx="7200265" cy="0"/>
          </a:xfrm>
          <a:prstGeom prst="straightConnector1">
            <a:avLst/>
          </a:prstGeom>
          <a:ln w="38100" cap="rnd" cmpd="sng" algn="ctr">
            <a:solidFill>
              <a:schemeClr val="bg2">
                <a:lumMod val="50000"/>
              </a:schemeClr>
            </a:solidFill>
            <a:prstDash val="solid"/>
            <a:round/>
            <a:headEnd type="oval"/>
            <a:tailEnd type="oval"/>
          </a:ln>
        </p:spPr>
        <p:style>
          <a:lnRef idx="1">
            <a:schemeClr val="accent2"/>
          </a:lnRef>
          <a:fillRef idx="0">
            <a:schemeClr val="accent2"/>
          </a:fillRef>
          <a:effectRef idx="0">
            <a:schemeClr val="accent2"/>
          </a:effectRef>
          <a:fontRef idx="minor">
            <a:schemeClr val="tx1"/>
          </a:fontRef>
        </p:style>
      </p:cxnSp>
      <p:sp>
        <p:nvSpPr>
          <p:cNvPr id="1117" name="スライド番号プレースホルダー 3">
            <a:extLst>
              <a:ext uri="{FF2B5EF4-FFF2-40B4-BE49-F238E27FC236}">
                <a16:creationId xmlns:a16="http://schemas.microsoft.com/office/drawing/2014/main" id="{B5DCEA01-6E1C-ED29-1357-D386A91B3BC3}"/>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24</a:t>
            </a:fld>
            <a:endParaRPr kumimoji="1" lang="ja-JP" altLang="en-US">
              <a:latin typeface="BIZ UDPゴシック"/>
              <a:ea typeface="BIZ UDPゴシック"/>
            </a:endParaRPr>
          </a:p>
        </p:txBody>
      </p:sp>
    </p:spTree>
    <p:extLst>
      <p:ext uri="{BB962C8B-B14F-4D97-AF65-F5344CB8AC3E}">
        <p14:creationId xmlns:p14="http://schemas.microsoft.com/office/powerpoint/2010/main" val="36377017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A0A2DCD3-B1BA-5A7B-6A8A-5DF9FE57C731}"/>
              </a:ext>
            </a:extLst>
          </p:cNvPr>
          <p:cNvSpPr txBox="1"/>
          <p:nvPr/>
        </p:nvSpPr>
        <p:spPr>
          <a:xfrm>
            <a:off x="626323" y="549074"/>
            <a:ext cx="10852109" cy="1972848"/>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ja-JP" altLang="en-US" sz="2800">
                <a:latin typeface="UD デジタル 教科書体 NK-B" panose="02020700000000000000" pitchFamily="18" charset="-128"/>
                <a:ea typeface="UD デジタル 教科書体 NK-B" panose="02020700000000000000" pitchFamily="18" charset="-128"/>
              </a:rPr>
              <a:t>「自然と健康になれるまち」をめざす中野区のまちづくりの考え方</a:t>
            </a:r>
            <a:r>
              <a:rPr lang="ja-JP" altLang="en-US" sz="2800">
                <a:solidFill>
                  <a:srgbClr val="0070C0"/>
                </a:solidFill>
                <a:latin typeface="UD デジタル 教科書体 NK-B" panose="02020700000000000000" pitchFamily="18" charset="-128"/>
                <a:ea typeface="UD デジタル 教科書体 NK-B" panose="02020700000000000000" pitchFamily="18" charset="-128"/>
              </a:rPr>
              <a:t>                    </a:t>
            </a:r>
            <a:r>
              <a:rPr lang="ja-JP" altLang="en-US" sz="2800" u="sng">
                <a:solidFill>
                  <a:srgbClr val="0070C0"/>
                </a:solidFill>
                <a:latin typeface="UD デジタル 教科書体 NK-B" panose="02020700000000000000" pitchFamily="18" charset="-128"/>
                <a:ea typeface="UD デジタル 教科書体 NK-B" panose="02020700000000000000" pitchFamily="18" charset="-128"/>
              </a:rPr>
              <a:t> </a:t>
            </a:r>
            <a:r>
              <a:rPr lang="ja-JP" altLang="en-US" sz="2800">
                <a:solidFill>
                  <a:srgbClr val="0070C0"/>
                </a:solidFill>
                <a:latin typeface="UD デジタル 教科書体 NK-B" panose="02020700000000000000" pitchFamily="18" charset="-128"/>
                <a:ea typeface="UD デジタル 教科書体 NK-B" panose="02020700000000000000" pitchFamily="18" charset="-128"/>
              </a:rPr>
              <a:t>　　　　　　　　　　　　　　　　　</a:t>
            </a:r>
            <a:endParaRPr lang="en-US" altLang="ja-JP" sz="2800">
              <a:solidFill>
                <a:srgbClr val="0070C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2800" u="sng">
                <a:solidFill>
                  <a:srgbClr val="0070C0"/>
                </a:solidFill>
                <a:latin typeface="UD デジタル 教科書体 NK-B" panose="02020700000000000000" pitchFamily="18" charset="-128"/>
                <a:ea typeface="UD デジタル 教科書体 NK-B" panose="02020700000000000000" pitchFamily="18" charset="-128"/>
              </a:rPr>
              <a:t>　　　　　　　　　　　　　　　　　</a:t>
            </a:r>
            <a:endParaRPr lang="en-US" altLang="ja-JP" sz="2800" u="sng">
              <a:solidFill>
                <a:srgbClr val="0070C0"/>
              </a:solidFill>
              <a:latin typeface="UD デジタル 教科書体 NK-B" panose="02020700000000000000" pitchFamily="18" charset="-128"/>
              <a:ea typeface="UD デジタル 教科書体 NK-B" panose="02020700000000000000" pitchFamily="18" charset="-128"/>
            </a:endParaRPr>
          </a:p>
          <a:p>
            <a:pPr algn="ctr">
              <a:lnSpc>
                <a:spcPct val="150000"/>
              </a:lnSpc>
            </a:pPr>
            <a:r>
              <a:rPr lang="ja-JP" altLang="en-US" sz="2800" u="sng">
                <a:solidFill>
                  <a:srgbClr val="0070C0"/>
                </a:solidFill>
                <a:latin typeface="UD デジタル 教科書体 NK-B" panose="02020700000000000000" pitchFamily="18" charset="-128"/>
                <a:ea typeface="UD デジタル 教科書体 NK-B" panose="02020700000000000000" pitchFamily="18" charset="-128"/>
              </a:rPr>
              <a:t>　　　　　　　　　　　</a:t>
            </a:r>
            <a:r>
              <a:rPr lang="ja-JP" altLang="en-US" sz="2800">
                <a:solidFill>
                  <a:srgbClr val="0070C0"/>
                </a:solidFill>
                <a:latin typeface="UD デジタル 教科書体 NK-B" panose="02020700000000000000" pitchFamily="18" charset="-128"/>
                <a:ea typeface="UD デジタル 教科書体 NK-B" panose="02020700000000000000" pitchFamily="18" charset="-128"/>
              </a:rPr>
              <a:t>　　　　　　　</a:t>
            </a:r>
            <a:r>
              <a:rPr lang="ja-JP" altLang="en-US" sz="2400" u="sng">
                <a:solidFill>
                  <a:srgbClr val="0070C0"/>
                </a:solidFill>
                <a:latin typeface="UD デジタル 教科書体 NK-B" panose="02020700000000000000" pitchFamily="18" charset="-128"/>
                <a:ea typeface="UD デジタル 教科書体 NK-B" panose="02020700000000000000" pitchFamily="18" charset="-128"/>
              </a:rPr>
              <a:t>健康づくり</a:t>
            </a:r>
            <a:r>
              <a:rPr lang="ja-JP" altLang="en-US" sz="2000" u="sng">
                <a:latin typeface="UD デジタル 教科書体 NK-B" panose="02020700000000000000" pitchFamily="18" charset="-128"/>
                <a:ea typeface="UD デジタル 教科書体 NK-B" panose="02020700000000000000" pitchFamily="18" charset="-128"/>
              </a:rPr>
              <a:t> </a:t>
            </a:r>
            <a:r>
              <a:rPr lang="en-US" altLang="ja-JP" sz="2000" u="sng">
                <a:latin typeface="UD デジタル 教科書体 NK-B" panose="02020700000000000000" pitchFamily="18" charset="-128"/>
                <a:ea typeface="UD デジタル 教科書体 NK-B" panose="02020700000000000000" pitchFamily="18" charset="-128"/>
              </a:rPr>
              <a:t>× </a:t>
            </a:r>
            <a:r>
              <a:rPr lang="ja-JP" altLang="en-US" sz="2400" u="sng">
                <a:solidFill>
                  <a:srgbClr val="FFC000"/>
                </a:solidFill>
                <a:latin typeface="UD デジタル 教科書体 NK-B" panose="02020700000000000000" pitchFamily="18" charset="-128"/>
                <a:ea typeface="UD デジタル 教科書体 NK-B" panose="02020700000000000000" pitchFamily="18" charset="-128"/>
              </a:rPr>
              <a:t>つながりづくり</a:t>
            </a:r>
            <a:r>
              <a:rPr lang="ja-JP" altLang="en-US" sz="2000" u="sng">
                <a:latin typeface="UD デジタル 教科書体 NK-B" panose="02020700000000000000" pitchFamily="18" charset="-128"/>
                <a:ea typeface="UD デジタル 教科書体 NK-B" panose="02020700000000000000" pitchFamily="18" charset="-128"/>
              </a:rPr>
              <a:t> </a:t>
            </a:r>
            <a:r>
              <a:rPr lang="en-US" altLang="ja-JP" sz="2000" u="sng">
                <a:latin typeface="UD デジタル 教科書体 NK-B" panose="02020700000000000000" pitchFamily="18" charset="-128"/>
                <a:ea typeface="UD デジタル 教科書体 NK-B" panose="02020700000000000000" pitchFamily="18" charset="-128"/>
              </a:rPr>
              <a:t>× </a:t>
            </a:r>
            <a:r>
              <a:rPr lang="ja-JP" altLang="en-US" sz="2400" u="sng">
                <a:solidFill>
                  <a:schemeClr val="accent6">
                    <a:lumMod val="75000"/>
                  </a:schemeClr>
                </a:solidFill>
                <a:latin typeface="UD デジタル 教科書体 NK-B" panose="02020700000000000000" pitchFamily="18" charset="-128"/>
                <a:ea typeface="UD デジタル 教科書体 NK-B" panose="02020700000000000000" pitchFamily="18" charset="-128"/>
              </a:rPr>
              <a:t>まちづくり</a:t>
            </a:r>
            <a:r>
              <a:rPr lang="ja-JP" altLang="en-US" sz="2000" u="sng">
                <a:latin typeface="UD デジタル 教科書体 NK-B" panose="02020700000000000000" pitchFamily="18" charset="-128"/>
                <a:ea typeface="UD デジタル 教科書体 NK-B" panose="02020700000000000000" pitchFamily="18" charset="-128"/>
              </a:rPr>
              <a:t> の３本柱</a:t>
            </a:r>
            <a:r>
              <a:rPr lang="ja-JP" altLang="en-US" sz="2000" u="sng">
                <a:solidFill>
                  <a:srgbClr val="0070C0"/>
                </a:solidFill>
                <a:latin typeface="UD デジタル 教科書体 NK-B" panose="02020700000000000000" pitchFamily="18" charset="-128"/>
                <a:ea typeface="UD デジタル 教科書体 NK-B" panose="02020700000000000000" pitchFamily="18" charset="-128"/>
              </a:rPr>
              <a:t>　　</a:t>
            </a:r>
            <a:endParaRPr lang="ja-JP" altLang="en-US" sz="2000" u="sng">
              <a:latin typeface="UD デジタル 教科書体 NK-B" panose="02020700000000000000" pitchFamily="18" charset="-128"/>
              <a:ea typeface="UD デジタル 教科書体 NK-B" panose="02020700000000000000" pitchFamily="18" charset="-128"/>
            </a:endParaRPr>
          </a:p>
        </p:txBody>
      </p:sp>
      <p:pic>
        <p:nvPicPr>
          <p:cNvPr id="3" name="図 2">
            <a:extLst>
              <a:ext uri="{FF2B5EF4-FFF2-40B4-BE49-F238E27FC236}">
                <a16:creationId xmlns:a16="http://schemas.microsoft.com/office/drawing/2014/main" id="{52C543E2-DFFA-AFD1-7D42-4D8E324D01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9857" y="1544033"/>
            <a:ext cx="3460068" cy="4889418"/>
          </a:xfrm>
          <a:prstGeom prst="rect">
            <a:avLst/>
          </a:prstGeom>
        </p:spPr>
      </p:pic>
      <p:grpSp>
        <p:nvGrpSpPr>
          <p:cNvPr id="4" name="グループ化 3">
            <a:extLst>
              <a:ext uri="{FF2B5EF4-FFF2-40B4-BE49-F238E27FC236}">
                <a16:creationId xmlns:a16="http://schemas.microsoft.com/office/drawing/2014/main" id="{7DAC2720-5221-7B85-637F-ED475EDAD763}"/>
              </a:ext>
            </a:extLst>
          </p:cNvPr>
          <p:cNvGrpSpPr/>
          <p:nvPr/>
        </p:nvGrpSpPr>
        <p:grpSpPr>
          <a:xfrm>
            <a:off x="4725674" y="2706655"/>
            <a:ext cx="6878578" cy="3726796"/>
            <a:chOff x="4502792" y="1616364"/>
            <a:chExt cx="6878578" cy="3726796"/>
          </a:xfrm>
        </p:grpSpPr>
        <p:sp>
          <p:nvSpPr>
            <p:cNvPr id="7" name="楕円 6">
              <a:extLst>
                <a:ext uri="{FF2B5EF4-FFF2-40B4-BE49-F238E27FC236}">
                  <a16:creationId xmlns:a16="http://schemas.microsoft.com/office/drawing/2014/main" id="{ADA3EEAD-F1A4-FB35-DB3C-9A796759EFEF}"/>
                </a:ext>
              </a:extLst>
            </p:cNvPr>
            <p:cNvSpPr/>
            <p:nvPr/>
          </p:nvSpPr>
          <p:spPr>
            <a:xfrm>
              <a:off x="5498472" y="1616364"/>
              <a:ext cx="4033455" cy="3611418"/>
            </a:xfrm>
            <a:prstGeom prst="ellipse">
              <a:avLst/>
            </a:prstGeom>
            <a:noFill/>
            <a:ln w="66675">
              <a:solidFill>
                <a:schemeClr val="tx1">
                  <a:lumMod val="50000"/>
                  <a:lumOff val="50000"/>
                </a:schemeClr>
              </a:solidFill>
              <a:prstDash val="solid"/>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endParaRPr lang="en-US" altLang="ja-JP" sz="2400"/>
            </a:p>
            <a:p>
              <a:pPr algn="ctr"/>
              <a:r>
                <a:rPr lang="ja-JP" altLang="en-US" sz="2400">
                  <a:solidFill>
                    <a:schemeClr val="tx1"/>
                  </a:solidFill>
                  <a:latin typeface="BIZ UDPゴシック" panose="020B0400000000000000" pitchFamily="50" charset="-128"/>
                  <a:ea typeface="BIZ UDPゴシック" panose="020B0400000000000000" pitchFamily="50" charset="-128"/>
                </a:rPr>
                <a:t>　</a:t>
              </a:r>
              <a:endParaRPr lang="ja-JP" altLang="en-US" sz="2400" b="1">
                <a:solidFill>
                  <a:schemeClr val="tx1"/>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DDECBC6C-B47F-9D49-DF70-F1BAF5E1B892}"/>
                </a:ext>
              </a:extLst>
            </p:cNvPr>
            <p:cNvSpPr txBox="1"/>
            <p:nvPr/>
          </p:nvSpPr>
          <p:spPr>
            <a:xfrm>
              <a:off x="5829496" y="4015137"/>
              <a:ext cx="3174819" cy="1328023"/>
            </a:xfrm>
            <a:prstGeom prst="roundRect">
              <a:avLst/>
            </a:prstGeom>
            <a:solidFill>
              <a:srgbClr val="548235"/>
            </a:solidFill>
          </p:spPr>
          <p:txBody>
            <a:bodyPr wrap="square" rtlCol="0">
              <a:spAutoFit/>
            </a:bodyPr>
            <a:lstStyle/>
            <a:p>
              <a:pPr algn="ctr"/>
              <a:r>
                <a:rPr lang="ja-JP" altLang="en-US" sz="2400" b="1">
                  <a:latin typeface="Meiryo UI" panose="020B0604030504040204" pitchFamily="50" charset="-128"/>
                  <a:ea typeface="Meiryo UI" panose="020B0604030504040204" pitchFamily="50" charset="-128"/>
                </a:rPr>
                <a:t>＜まちづくり＞</a:t>
              </a:r>
              <a:endParaRPr lang="en-US" altLang="ja-JP" sz="2400" b="1">
                <a:latin typeface="Meiryo UI" panose="020B0604030504040204" pitchFamily="50" charset="-128"/>
                <a:ea typeface="Meiryo UI" panose="020B0604030504040204" pitchFamily="50" charset="-128"/>
              </a:endParaRPr>
            </a:p>
            <a:p>
              <a:pPr algn="ctr"/>
              <a:r>
                <a:rPr lang="ja-JP" altLang="en-US" sz="2400" b="1">
                  <a:solidFill>
                    <a:schemeClr val="bg1"/>
                  </a:solidFill>
                  <a:latin typeface="Meiryo UI" panose="020B0604030504040204" pitchFamily="50" charset="-128"/>
                  <a:ea typeface="Meiryo UI" panose="020B0604030504040204" pitchFamily="50" charset="-128"/>
                </a:rPr>
                <a:t>歩きたくなる魅力的なまちの実現　</a:t>
              </a:r>
              <a:endParaRPr lang="en-US" altLang="ja-JP" sz="2400" b="1">
                <a:solidFill>
                  <a:schemeClr val="bg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6BB08B1-A902-EA68-D71E-2A46A812FB70}"/>
                </a:ext>
              </a:extLst>
            </p:cNvPr>
            <p:cNvSpPr txBox="1"/>
            <p:nvPr/>
          </p:nvSpPr>
          <p:spPr>
            <a:xfrm>
              <a:off x="4502792" y="1813549"/>
              <a:ext cx="3186414" cy="1328023"/>
            </a:xfrm>
            <a:prstGeom prst="roundRect">
              <a:avLst/>
            </a:prstGeom>
            <a:solidFill>
              <a:srgbClr val="2E75B6"/>
            </a:solidFill>
          </p:spPr>
          <p:txBody>
            <a:bodyPr wrap="square" rtlCol="0" anchor="ctr" anchorCtr="0">
              <a:spAutoFit/>
            </a:bodyPr>
            <a:lstStyle/>
            <a:p>
              <a:pPr algn="ctr"/>
              <a:r>
                <a:rPr lang="ja-JP" altLang="en-US" sz="2400" b="1">
                  <a:latin typeface="Meiryo UI" panose="020B0604030504040204" pitchFamily="50" charset="-128"/>
                  <a:ea typeface="Meiryo UI" panose="020B0604030504040204" pitchFamily="50" charset="-128"/>
                </a:rPr>
                <a:t>＜健康づくり＞</a:t>
              </a:r>
              <a:endParaRPr lang="en-US" altLang="ja-JP" sz="2400" b="1">
                <a:latin typeface="Meiryo UI" panose="020B0604030504040204" pitchFamily="50" charset="-128"/>
                <a:ea typeface="Meiryo UI" panose="020B0604030504040204" pitchFamily="50" charset="-128"/>
              </a:endParaRPr>
            </a:p>
            <a:p>
              <a:pPr algn="ctr"/>
              <a:r>
                <a:rPr lang="ja-JP" altLang="en-US" sz="2400" b="1">
                  <a:solidFill>
                    <a:schemeClr val="bg1"/>
                  </a:solidFill>
                  <a:latin typeface="Meiryo UI" panose="020B0604030504040204" pitchFamily="50" charset="-128"/>
                  <a:ea typeface="Meiryo UI" panose="020B0604030504040204" pitchFamily="50" charset="-128"/>
                </a:rPr>
                <a:t>ヘルスリテラシー</a:t>
              </a:r>
              <a:endParaRPr lang="en-US" altLang="ja-JP" sz="2400" b="1">
                <a:solidFill>
                  <a:schemeClr val="bg1"/>
                </a:solidFill>
                <a:latin typeface="Meiryo UI" panose="020B0604030504040204" pitchFamily="50" charset="-128"/>
                <a:ea typeface="Meiryo UI" panose="020B0604030504040204" pitchFamily="50" charset="-128"/>
              </a:endParaRPr>
            </a:p>
            <a:p>
              <a:pPr algn="ctr"/>
              <a:r>
                <a:rPr lang="ja-JP" altLang="en-US" sz="2400" b="1">
                  <a:solidFill>
                    <a:schemeClr val="bg1"/>
                  </a:solidFill>
                  <a:latin typeface="Meiryo UI" panose="020B0604030504040204" pitchFamily="50" charset="-128"/>
                  <a:ea typeface="Meiryo UI" panose="020B0604030504040204" pitchFamily="50" charset="-128"/>
                </a:rPr>
                <a:t>の向上</a:t>
              </a:r>
            </a:p>
          </p:txBody>
        </p:sp>
        <p:sp>
          <p:nvSpPr>
            <p:cNvPr id="11" name="テキスト ボックス 10">
              <a:extLst>
                <a:ext uri="{FF2B5EF4-FFF2-40B4-BE49-F238E27FC236}">
                  <a16:creationId xmlns:a16="http://schemas.microsoft.com/office/drawing/2014/main" id="{DFBFEA0A-FE34-F2A8-797A-EFA4BD4DE679}"/>
                </a:ext>
              </a:extLst>
            </p:cNvPr>
            <p:cNvSpPr txBox="1"/>
            <p:nvPr/>
          </p:nvSpPr>
          <p:spPr>
            <a:xfrm>
              <a:off x="8194955" y="2477561"/>
              <a:ext cx="3186415" cy="1328023"/>
            </a:xfrm>
            <a:prstGeom prst="roundRect">
              <a:avLst/>
            </a:prstGeom>
            <a:solidFill>
              <a:srgbClr val="FFC000"/>
            </a:solidFill>
          </p:spPr>
          <p:txBody>
            <a:bodyPr wrap="square" rtlCol="0">
              <a:spAutoFit/>
            </a:bodyPr>
            <a:lstStyle/>
            <a:p>
              <a:pPr algn="ctr"/>
              <a:r>
                <a:rPr lang="ja-JP" altLang="en-US" sz="2400" b="1">
                  <a:solidFill>
                    <a:schemeClr val="bg1"/>
                  </a:solidFill>
                  <a:latin typeface="Meiryo UI" panose="020B0604030504040204" pitchFamily="50" charset="-128"/>
                  <a:ea typeface="Meiryo UI" panose="020B0604030504040204" pitchFamily="50" charset="-128"/>
                </a:rPr>
                <a:t> </a:t>
              </a:r>
              <a:r>
                <a:rPr lang="ja-JP" altLang="en-US" sz="2400" b="1">
                  <a:latin typeface="Meiryo UI" panose="020B0604030504040204" pitchFamily="50" charset="-128"/>
                  <a:ea typeface="Meiryo UI" panose="020B0604030504040204" pitchFamily="50" charset="-128"/>
                </a:rPr>
                <a:t>＜つながりづくり＞　　　　</a:t>
              </a:r>
              <a:r>
                <a:rPr lang="ja-JP" altLang="en-US" sz="2400" b="1">
                  <a:solidFill>
                    <a:schemeClr val="bg1"/>
                  </a:solidFill>
                  <a:latin typeface="Meiryo UI" panose="020B0604030504040204" pitchFamily="50" charset="-128"/>
                  <a:ea typeface="Meiryo UI" panose="020B0604030504040204" pitchFamily="50" charset="-128"/>
                </a:rPr>
                <a:t>ひとりでも安心できる</a:t>
              </a:r>
              <a:endParaRPr lang="en-US" altLang="ja-JP" sz="2400" b="1">
                <a:solidFill>
                  <a:schemeClr val="bg1"/>
                </a:solidFill>
                <a:latin typeface="Meiryo UI" panose="020B0604030504040204" pitchFamily="50" charset="-128"/>
                <a:ea typeface="Meiryo UI" panose="020B0604030504040204" pitchFamily="50" charset="-128"/>
              </a:endParaRPr>
            </a:p>
            <a:p>
              <a:pPr algn="ctr"/>
              <a:r>
                <a:rPr lang="ja-JP" altLang="en-US" sz="2400" b="1">
                  <a:solidFill>
                    <a:schemeClr val="bg1"/>
                  </a:solidFill>
                  <a:latin typeface="Meiryo UI" panose="020B0604030504040204" pitchFamily="50" charset="-128"/>
                  <a:ea typeface="Meiryo UI" panose="020B0604030504040204" pitchFamily="50" charset="-128"/>
                </a:rPr>
                <a:t>地域づくり</a:t>
              </a:r>
            </a:p>
          </p:txBody>
        </p:sp>
      </p:grpSp>
      <p:sp>
        <p:nvSpPr>
          <p:cNvPr id="2" name="テキスト ボックス 1">
            <a:extLst>
              <a:ext uri="{FF2B5EF4-FFF2-40B4-BE49-F238E27FC236}">
                <a16:creationId xmlns:a16="http://schemas.microsoft.com/office/drawing/2014/main" id="{71CB952A-02C0-CF00-1FB1-D3CD0D950397}"/>
              </a:ext>
            </a:extLst>
          </p:cNvPr>
          <p:cNvSpPr txBox="1"/>
          <p:nvPr/>
        </p:nvSpPr>
        <p:spPr>
          <a:xfrm>
            <a:off x="5138635" y="1398860"/>
            <a:ext cx="5421086" cy="523220"/>
          </a:xfrm>
          <a:prstGeom prst="rect">
            <a:avLst/>
          </a:prstGeom>
          <a:noFill/>
        </p:spPr>
        <p:txBody>
          <a:bodyPr wrap="square" rtlCol="0">
            <a:spAutoFit/>
          </a:bodyPr>
          <a:lstStyle/>
          <a:p>
            <a:r>
              <a:rPr kumimoji="1" lang="ja-JP" altLang="en-US" sz="2800">
                <a:highlight>
                  <a:srgbClr val="FFFF00"/>
                </a:highlight>
                <a:latin typeface="UD デジタル 教科書体 NK-B" panose="02020700000000000000" pitchFamily="18" charset="-128"/>
                <a:ea typeface="UD デジタル 教科書体 NK-B" panose="02020700000000000000" pitchFamily="18" charset="-128"/>
              </a:rPr>
              <a:t>スマートウェルネスシティ（</a:t>
            </a:r>
            <a:r>
              <a:rPr kumimoji="1" lang="en-US" altLang="ja-JP" sz="2800">
                <a:highlight>
                  <a:srgbClr val="FFFF00"/>
                </a:highlight>
                <a:latin typeface="UD デジタル 教科書体 NK-B" panose="02020700000000000000" pitchFamily="18" charset="-128"/>
                <a:ea typeface="UD デジタル 教科書体 NK-B" panose="02020700000000000000" pitchFamily="18" charset="-128"/>
              </a:rPr>
              <a:t>SWC</a:t>
            </a:r>
            <a:r>
              <a:rPr kumimoji="1" lang="ja-JP" altLang="en-US" sz="2800">
                <a:highlight>
                  <a:srgbClr val="FFFF00"/>
                </a:highlight>
                <a:latin typeface="UD デジタル 教科書体 NK-B" panose="02020700000000000000" pitchFamily="18" charset="-128"/>
                <a:ea typeface="UD デジタル 教科書体 NK-B" panose="02020700000000000000" pitchFamily="18" charset="-128"/>
              </a:rPr>
              <a:t>）</a:t>
            </a:r>
            <a:endParaRPr kumimoji="1" lang="ja-JP" altLang="en-US" sz="2800">
              <a:highlight>
                <a:srgbClr val="FFFF00"/>
              </a:highlight>
            </a:endParaRPr>
          </a:p>
        </p:txBody>
      </p:sp>
      <p:sp>
        <p:nvSpPr>
          <p:cNvPr id="5" name="スライド番号プレースホルダー 3">
            <a:extLst>
              <a:ext uri="{FF2B5EF4-FFF2-40B4-BE49-F238E27FC236}">
                <a16:creationId xmlns:a16="http://schemas.microsoft.com/office/drawing/2014/main" id="{AB02FAD9-8AB7-99ED-A351-7F25A025FCAB}"/>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25</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1740817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0DC5E9F-EFC6-7041-9591-6756B8E4D0B3}"/>
              </a:ext>
            </a:extLst>
          </p:cNvPr>
          <p:cNvGrpSpPr/>
          <p:nvPr/>
        </p:nvGrpSpPr>
        <p:grpSpPr>
          <a:xfrm>
            <a:off x="1427833" y="4397013"/>
            <a:ext cx="9002550" cy="1948873"/>
            <a:chOff x="1096302" y="4151745"/>
            <a:chExt cx="9002550" cy="1948873"/>
          </a:xfrm>
        </p:grpSpPr>
        <p:sp>
          <p:nvSpPr>
            <p:cNvPr id="4" name="Rectangle 3"/>
            <p:cNvSpPr/>
            <p:nvPr/>
          </p:nvSpPr>
          <p:spPr>
            <a:xfrm>
              <a:off x="1096302" y="4572000"/>
              <a:ext cx="2146300" cy="1117599"/>
            </a:xfrm>
            <a:prstGeom prst="rect">
              <a:avLst/>
            </a:prstGeom>
            <a:gradFill>
              <a:gsLst>
                <a:gs pos="0">
                  <a:srgbClr val="00B050"/>
                </a:gs>
                <a:gs pos="80000">
                  <a:srgbClr val="00B050"/>
                </a:gs>
                <a:gs pos="100000">
                  <a:srgbClr val="00B05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a:latin typeface="BIZ UDPゴシック" panose="020B0400000000000000" pitchFamily="50" charset="-128"/>
                  <a:ea typeface="BIZ UDPゴシック" panose="020B0400000000000000" pitchFamily="50" charset="-128"/>
                </a:rPr>
                <a:t>自然と健康になるまちづくり</a:t>
              </a:r>
              <a:endParaRPr>
                <a:latin typeface="BIZ UDPゴシック" panose="020B0400000000000000" pitchFamily="50" charset="-128"/>
                <a:ea typeface="BIZ UDPゴシック" panose="020B0400000000000000" pitchFamily="50" charset="-128"/>
              </a:endParaRPr>
            </a:p>
          </p:txBody>
        </p:sp>
        <p:sp>
          <p:nvSpPr>
            <p:cNvPr id="5" name="Rectangle 4"/>
            <p:cNvSpPr/>
            <p:nvPr/>
          </p:nvSpPr>
          <p:spPr>
            <a:xfrm>
              <a:off x="7882122" y="4673599"/>
              <a:ext cx="2216730" cy="914400"/>
            </a:xfrm>
            <a:prstGeom prst="rect">
              <a:avLst/>
            </a:prstGeom>
            <a:gradFill>
              <a:gsLst>
                <a:gs pos="0">
                  <a:srgbClr val="FFC000"/>
                </a:gs>
                <a:gs pos="80000">
                  <a:srgbClr val="FFC000"/>
                </a:gs>
                <a:gs pos="100000">
                  <a:srgbClr val="FFC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a:latin typeface="BIZ UDPゴシック" panose="020B0400000000000000" pitchFamily="50" charset="-128"/>
                  <a:ea typeface="BIZ UDPゴシック" panose="020B0400000000000000" pitchFamily="50" charset="-128"/>
                </a:rPr>
                <a:t>人と人</a:t>
              </a:r>
              <a:r>
                <a:rPr lang="ja-JP" altLang="en-US">
                  <a:latin typeface="BIZ UDPゴシック" panose="020B0400000000000000" pitchFamily="50" charset="-128"/>
                  <a:ea typeface="BIZ UDPゴシック" panose="020B0400000000000000" pitchFamily="50" charset="-128"/>
                </a:rPr>
                <a:t>と</a:t>
              </a:r>
              <a:r>
                <a:rPr>
                  <a:latin typeface="BIZ UDPゴシック" panose="020B0400000000000000" pitchFamily="50" charset="-128"/>
                  <a:ea typeface="BIZ UDPゴシック" panose="020B0400000000000000" pitchFamily="50" charset="-128"/>
                </a:rPr>
                <a:t>の</a:t>
              </a:r>
              <a:endParaRPr lang="en-US">
                <a:latin typeface="BIZ UDPゴシック" panose="020B0400000000000000" pitchFamily="50" charset="-128"/>
                <a:ea typeface="BIZ UDPゴシック" panose="020B0400000000000000" pitchFamily="50" charset="-128"/>
              </a:endParaRPr>
            </a:p>
            <a:p>
              <a:pPr algn="ctr"/>
              <a:r>
                <a:rPr>
                  <a:latin typeface="BIZ UDPゴシック" panose="020B0400000000000000" pitchFamily="50" charset="-128"/>
                  <a:ea typeface="BIZ UDPゴシック" panose="020B0400000000000000" pitchFamily="50" charset="-128"/>
                </a:rPr>
                <a:t>つながり</a:t>
              </a:r>
              <a:r>
                <a:rPr lang="ja-JP" altLang="en-US">
                  <a:latin typeface="BIZ UDPゴシック" panose="020B0400000000000000" pitchFamily="50" charset="-128"/>
                  <a:ea typeface="BIZ UDPゴシック" panose="020B0400000000000000" pitchFamily="50" charset="-128"/>
                </a:rPr>
                <a:t>づくり</a:t>
              </a:r>
              <a:endParaRPr>
                <a:latin typeface="BIZ UDPゴシック" panose="020B0400000000000000" pitchFamily="50" charset="-128"/>
                <a:ea typeface="BIZ UDPゴシック" panose="020B0400000000000000" pitchFamily="50" charset="-128"/>
              </a:endParaRPr>
            </a:p>
          </p:txBody>
        </p:sp>
        <p:sp>
          <p:nvSpPr>
            <p:cNvPr id="6" name="Can 5"/>
            <p:cNvSpPr/>
            <p:nvPr/>
          </p:nvSpPr>
          <p:spPr>
            <a:xfrm>
              <a:off x="3786908" y="4151745"/>
              <a:ext cx="3528291" cy="1948873"/>
            </a:xfrm>
            <a:prstGeom prst="can">
              <a:avLst>
                <a:gd name="adj" fmla="val 702"/>
              </a:avLst>
            </a:prstGeom>
            <a:gradFill>
              <a:gsLst>
                <a:gs pos="0">
                  <a:schemeClr val="accent4">
                    <a:lumMod val="75000"/>
                  </a:schemeClr>
                </a:gs>
                <a:gs pos="80000">
                  <a:schemeClr val="accent3">
                    <a:lumMod val="60000"/>
                    <a:lumOff val="40000"/>
                  </a:schemeClr>
                </a:gs>
                <a:gs pos="10000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defRPr sz="1400" b="1"/>
              </a:pPr>
              <a:r>
                <a:rPr lang="ja-JP" altLang="en-US" sz="2800">
                  <a:latin typeface="BIZ UDPゴシック" panose="020B0400000000000000" pitchFamily="50" charset="-128"/>
                  <a:ea typeface="BIZ UDPゴシック" panose="020B0400000000000000" pitchFamily="50" charset="-128"/>
                </a:rPr>
                <a:t>健康になる権利と</a:t>
              </a:r>
              <a:endParaRPr lang="en-US" altLang="ja-JP" sz="2800">
                <a:latin typeface="BIZ UDPゴシック" panose="020B0400000000000000" pitchFamily="50" charset="-128"/>
                <a:ea typeface="BIZ UDPゴシック" panose="020B0400000000000000" pitchFamily="50" charset="-128"/>
              </a:endParaRPr>
            </a:p>
            <a:p>
              <a:pPr algn="ctr">
                <a:defRPr sz="1400" b="1"/>
              </a:pPr>
              <a:r>
                <a:rPr lang="ja-JP" altLang="en-US" sz="2800">
                  <a:latin typeface="BIZ UDPゴシック" panose="020B0400000000000000" pitchFamily="50" charset="-128"/>
                  <a:ea typeface="BIZ UDPゴシック" panose="020B0400000000000000" pitchFamily="50" charset="-128"/>
                </a:rPr>
                <a:t>生活の質を守る</a:t>
              </a:r>
              <a:endParaRPr lang="en-US" altLang="ja-JP" sz="2800">
                <a:latin typeface="BIZ UDPゴシック" panose="020B0400000000000000" pitchFamily="50" charset="-128"/>
                <a:ea typeface="BIZ UDPゴシック" panose="020B0400000000000000" pitchFamily="50" charset="-128"/>
              </a:endParaRPr>
            </a:p>
            <a:p>
              <a:pPr algn="ctr">
                <a:defRPr sz="1400" b="1"/>
              </a:pPr>
              <a:r>
                <a:rPr lang="ja-JP" altLang="en-US" sz="2800">
                  <a:latin typeface="BIZ UDPゴシック" panose="020B0400000000000000" pitchFamily="50" charset="-128"/>
                  <a:ea typeface="BIZ UDPゴシック" panose="020B0400000000000000" pitchFamily="50" charset="-128"/>
                </a:rPr>
                <a:t>包括的なまちづくり</a:t>
              </a:r>
              <a:endParaRPr sz="2800">
                <a:latin typeface="BIZ UDPゴシック" panose="020B0400000000000000" pitchFamily="50" charset="-128"/>
                <a:ea typeface="BIZ UDPゴシック" panose="020B0400000000000000" pitchFamily="50" charset="-128"/>
              </a:endParaRPr>
            </a:p>
          </p:txBody>
        </p:sp>
        <p:sp>
          <p:nvSpPr>
            <p:cNvPr id="10" name="矢印: 右 9">
              <a:extLst>
                <a:ext uri="{FF2B5EF4-FFF2-40B4-BE49-F238E27FC236}">
                  <a16:creationId xmlns:a16="http://schemas.microsoft.com/office/drawing/2014/main" id="{B33566F2-62F1-3564-1648-D472C1EA71FE}"/>
                </a:ext>
              </a:extLst>
            </p:cNvPr>
            <p:cNvSpPr/>
            <p:nvPr/>
          </p:nvSpPr>
          <p:spPr>
            <a:xfrm>
              <a:off x="3228110" y="4936835"/>
              <a:ext cx="558798" cy="3786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11" name="矢印: 右 10">
              <a:extLst>
                <a:ext uri="{FF2B5EF4-FFF2-40B4-BE49-F238E27FC236}">
                  <a16:creationId xmlns:a16="http://schemas.microsoft.com/office/drawing/2014/main" id="{26524EB0-490F-0C96-4297-40FEBA3047DD}"/>
                </a:ext>
              </a:extLst>
            </p:cNvPr>
            <p:cNvSpPr/>
            <p:nvPr/>
          </p:nvSpPr>
          <p:spPr>
            <a:xfrm rot="10800000">
              <a:off x="7315199" y="4974975"/>
              <a:ext cx="558798" cy="3786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grpSp>
      <p:sp>
        <p:nvSpPr>
          <p:cNvPr id="16" name="テキスト ボックス 15">
            <a:extLst>
              <a:ext uri="{FF2B5EF4-FFF2-40B4-BE49-F238E27FC236}">
                <a16:creationId xmlns:a16="http://schemas.microsoft.com/office/drawing/2014/main" id="{5FF64CE8-A0DB-481A-02C0-D1048D2B2562}"/>
              </a:ext>
            </a:extLst>
          </p:cNvPr>
          <p:cNvSpPr txBox="1"/>
          <p:nvPr/>
        </p:nvSpPr>
        <p:spPr>
          <a:xfrm>
            <a:off x="539001" y="1438475"/>
            <a:ext cx="11652999" cy="2246769"/>
          </a:xfrm>
          <a:prstGeom prst="rect">
            <a:avLst/>
          </a:prstGeom>
          <a:noFill/>
        </p:spPr>
        <p:txBody>
          <a:bodyPr wrap="square">
            <a:spAutoFit/>
          </a:bodyPr>
          <a:lstStyle/>
          <a:p>
            <a:pPr marL="457200" indent="-457200">
              <a:buFont typeface="Wingdings" panose="05000000000000000000" pitchFamily="2" charset="2"/>
              <a:buChar char="u"/>
            </a:pPr>
            <a:r>
              <a:rPr lang="ja-JP" altLang="en-US" sz="2800">
                <a:latin typeface="UD デジタル 教科書体 NK-B" panose="02020700000000000000" pitchFamily="18" charset="-128"/>
                <a:ea typeface="UD デジタル 教科書体 NK-B" panose="02020700000000000000" pitchFamily="18" charset="-128"/>
              </a:rPr>
              <a:t>心身の健康に影響する</a:t>
            </a:r>
            <a:r>
              <a:rPr lang="ja-JP" altLang="en-US" sz="2800" b="1">
                <a:solidFill>
                  <a:srgbClr val="FF0000"/>
                </a:solidFill>
                <a:latin typeface="UD デジタル 教科書体 NK-B" panose="02020700000000000000" pitchFamily="18" charset="-128"/>
                <a:ea typeface="UD デジタル 教科書体 NK-B" panose="02020700000000000000" pitchFamily="18" charset="-128"/>
              </a:rPr>
              <a:t>社会的孤立</a:t>
            </a:r>
            <a:r>
              <a:rPr lang="ja-JP" altLang="en-US" sz="2800">
                <a:latin typeface="UD デジタル 教科書体 NK-B" panose="02020700000000000000" pitchFamily="18" charset="-128"/>
                <a:ea typeface="UD デジタル 教科書体 NK-B" panose="02020700000000000000" pitchFamily="18" charset="-128"/>
              </a:rPr>
              <a:t>への対応が不可欠</a:t>
            </a:r>
            <a:endParaRPr lang="en-US" altLang="ja-JP" sz="2800">
              <a:latin typeface="UD デジタル 教科書体 NK-B" panose="02020700000000000000" pitchFamily="18" charset="-128"/>
              <a:ea typeface="UD デジタル 教科書体 NK-B" panose="02020700000000000000" pitchFamily="18" charset="-128"/>
            </a:endParaRPr>
          </a:p>
          <a:p>
            <a:pPr marL="457200" indent="-457200">
              <a:buFont typeface="Wingdings" panose="05000000000000000000" pitchFamily="2" charset="2"/>
              <a:buChar char="u"/>
            </a:pPr>
            <a:endParaRPr lang="ja-JP" altLang="en-US" sz="2800">
              <a:latin typeface="UD デジタル 教科書体 NK-B" panose="02020700000000000000" pitchFamily="18" charset="-128"/>
              <a:ea typeface="UD デジタル 教科書体 NK-B" panose="02020700000000000000" pitchFamily="18" charset="-128"/>
            </a:endParaRPr>
          </a:p>
          <a:p>
            <a:pPr marL="457200" indent="-457200">
              <a:buFont typeface="Wingdings" panose="05000000000000000000" pitchFamily="2" charset="2"/>
              <a:buChar char="u"/>
            </a:pPr>
            <a:r>
              <a:rPr lang="ja-JP" altLang="en-US" sz="2800">
                <a:latin typeface="UD デジタル 教科書体 NK-B" panose="02020700000000000000" pitchFamily="18" charset="-128"/>
                <a:ea typeface="UD デジタル 教科書体 NK-B" panose="02020700000000000000" pitchFamily="18" charset="-128"/>
              </a:rPr>
              <a:t>「自然と健康になる</a:t>
            </a:r>
            <a:r>
              <a:rPr lang="ja-JP" altLang="en-US" sz="2800" b="1">
                <a:solidFill>
                  <a:srgbClr val="FF0000"/>
                </a:solidFill>
                <a:latin typeface="UD デジタル 教科書体 NK-B" panose="02020700000000000000" pitchFamily="18" charset="-128"/>
                <a:ea typeface="UD デジタル 教科書体 NK-B" panose="02020700000000000000" pitchFamily="18" charset="-128"/>
              </a:rPr>
              <a:t>まちづくり</a:t>
            </a:r>
            <a:r>
              <a:rPr lang="ja-JP" altLang="en-US" sz="2800">
                <a:latin typeface="UD デジタル 教科書体 NK-B" panose="02020700000000000000" pitchFamily="18" charset="-128"/>
                <a:ea typeface="UD デジタル 教科書体 NK-B" panose="02020700000000000000" pitchFamily="18" charset="-128"/>
              </a:rPr>
              <a:t>」＋「</a:t>
            </a:r>
            <a:r>
              <a:rPr lang="ja-JP" altLang="en-US" sz="2800" b="1">
                <a:solidFill>
                  <a:srgbClr val="FF0000"/>
                </a:solidFill>
                <a:latin typeface="UD デジタル 教科書体 NK-B" panose="02020700000000000000" pitchFamily="18" charset="-128"/>
                <a:ea typeface="UD デジタル 教科書体 NK-B" panose="02020700000000000000" pitchFamily="18" charset="-128"/>
              </a:rPr>
              <a:t>つながりづくり</a:t>
            </a:r>
            <a:r>
              <a:rPr lang="ja-JP" altLang="en-US" sz="2800">
                <a:latin typeface="UD デジタル 教科書体 NK-B" panose="02020700000000000000" pitchFamily="18" charset="-128"/>
                <a:ea typeface="UD デジタル 教科書体 NK-B" panose="02020700000000000000" pitchFamily="18" charset="-128"/>
              </a:rPr>
              <a:t>」で孤独孤立を防ぐ</a:t>
            </a:r>
            <a:endParaRPr lang="en-US" altLang="ja-JP" sz="2800">
              <a:latin typeface="UD デジタル 教科書体 NK-B" panose="02020700000000000000" pitchFamily="18" charset="-128"/>
              <a:ea typeface="UD デジタル 教科書体 NK-B" panose="02020700000000000000" pitchFamily="18" charset="-128"/>
            </a:endParaRPr>
          </a:p>
          <a:p>
            <a:pPr marL="457200" indent="-457200">
              <a:buFont typeface="Wingdings" panose="05000000000000000000" pitchFamily="2" charset="2"/>
              <a:buChar char="u"/>
            </a:pPr>
            <a:endParaRPr lang="ja-JP" altLang="en-US" sz="2800">
              <a:latin typeface="UD デジタル 教科書体 NK-B" panose="02020700000000000000" pitchFamily="18" charset="-128"/>
              <a:ea typeface="UD デジタル 教科書体 NK-B" panose="02020700000000000000" pitchFamily="18" charset="-128"/>
            </a:endParaRPr>
          </a:p>
          <a:p>
            <a:pPr marL="457200" indent="-457200">
              <a:buFont typeface="Wingdings" panose="05000000000000000000" pitchFamily="2" charset="2"/>
              <a:buChar char="u"/>
            </a:pPr>
            <a:r>
              <a:rPr lang="ja-JP" altLang="en-US" sz="2800">
                <a:latin typeface="UD デジタル 教科書体 NK-B" panose="02020700000000000000" pitchFamily="18" charset="-128"/>
                <a:ea typeface="UD デジタル 教科書体 NK-B" panose="02020700000000000000" pitchFamily="18" charset="-128"/>
              </a:rPr>
              <a:t>健康になる</a:t>
            </a:r>
            <a:r>
              <a:rPr lang="ja-JP" altLang="en-US" sz="2800" b="1">
                <a:solidFill>
                  <a:srgbClr val="FF0000"/>
                </a:solidFill>
                <a:latin typeface="UD デジタル 教科書体 NK-B" panose="02020700000000000000" pitchFamily="18" charset="-128"/>
                <a:ea typeface="UD デジタル 教科書体 NK-B" panose="02020700000000000000" pitchFamily="18" charset="-128"/>
              </a:rPr>
              <a:t>権利</a:t>
            </a:r>
            <a:r>
              <a:rPr lang="ja-JP" altLang="en-US" sz="2800">
                <a:latin typeface="UD デジタル 教科書体 NK-B" panose="02020700000000000000" pitchFamily="18" charset="-128"/>
                <a:ea typeface="UD デジタル 教科書体 NK-B" panose="02020700000000000000" pitchFamily="18" charset="-128"/>
              </a:rPr>
              <a:t>と</a:t>
            </a:r>
            <a:r>
              <a:rPr lang="ja-JP" altLang="en-US" sz="2800" b="1">
                <a:solidFill>
                  <a:srgbClr val="FF0000"/>
                </a:solidFill>
                <a:latin typeface="UD デジタル 教科書体 NK-B" panose="02020700000000000000" pitchFamily="18" charset="-128"/>
                <a:ea typeface="UD デジタル 教科書体 NK-B" panose="02020700000000000000" pitchFamily="18" charset="-128"/>
              </a:rPr>
              <a:t>生活の質</a:t>
            </a:r>
            <a:r>
              <a:rPr lang="ja-JP" altLang="en-US" sz="2800">
                <a:latin typeface="UD デジタル 教科書体 NK-B" panose="02020700000000000000" pitchFamily="18" charset="-128"/>
                <a:ea typeface="UD デジタル 教科書体 NK-B" panose="02020700000000000000" pitchFamily="18" charset="-128"/>
              </a:rPr>
              <a:t>を守る包括的なまちづくりへ</a:t>
            </a:r>
          </a:p>
        </p:txBody>
      </p:sp>
      <p:sp>
        <p:nvSpPr>
          <p:cNvPr id="2" name="タイトル 1">
            <a:extLst>
              <a:ext uri="{FF2B5EF4-FFF2-40B4-BE49-F238E27FC236}">
                <a16:creationId xmlns:a16="http://schemas.microsoft.com/office/drawing/2014/main" id="{014CD3AE-EA2F-9F60-68C5-A4C3D3AC1ECD}"/>
              </a:ext>
            </a:extLst>
          </p:cNvPr>
          <p:cNvSpPr>
            <a:spLocks noGrp="1"/>
          </p:cNvSpPr>
          <p:nvPr>
            <p:ph type="title"/>
          </p:nvPr>
        </p:nvSpPr>
        <p:spPr>
          <a:xfrm>
            <a:off x="0" y="250043"/>
            <a:ext cx="8668767" cy="774690"/>
          </a:xfrm>
          <a:prstGeom prst="flowChartTerminator">
            <a:avLst/>
          </a:prstGeom>
          <a:noFill/>
          <a:effectLst>
            <a:softEdge rad="63500"/>
          </a:effectLst>
        </p:spPr>
        <p:txBody>
          <a:bodyPr>
            <a:normAutofit fontScale="90000"/>
          </a:bodyPr>
          <a:lstStyle/>
          <a:p>
            <a:r>
              <a:rPr lang="ja-JP" altLang="en-US" sz="4267" u="sng">
                <a:latin typeface="BIZ UDPゴシック" panose="020B0400000000000000" pitchFamily="50" charset="-128"/>
                <a:ea typeface="BIZ UDPゴシック" panose="020B0400000000000000" pitchFamily="50" charset="-128"/>
              </a:rPr>
              <a:t>都市型</a:t>
            </a:r>
            <a:r>
              <a:rPr lang="en-US" altLang="ja-JP" sz="4267" u="sng">
                <a:latin typeface="BIZ UDPゴシック" panose="020B0400000000000000" pitchFamily="50" charset="-128"/>
                <a:ea typeface="BIZ UDPゴシック" panose="020B0400000000000000" pitchFamily="50" charset="-128"/>
              </a:rPr>
              <a:t>SWC</a:t>
            </a:r>
            <a:r>
              <a:rPr lang="ja-JP" altLang="en-US" sz="3100" u="sng">
                <a:latin typeface="BIZ UDPゴシック" panose="020B0400000000000000" pitchFamily="50" charset="-128"/>
                <a:ea typeface="BIZ UDPゴシック" panose="020B0400000000000000" pitchFamily="50" charset="-128"/>
              </a:rPr>
              <a:t>における</a:t>
            </a:r>
            <a:r>
              <a:rPr lang="ja-JP" altLang="en-US" sz="4267" u="sng">
                <a:latin typeface="BIZ UDPゴシック" panose="020B0400000000000000" pitchFamily="50" charset="-128"/>
                <a:ea typeface="BIZ UDPゴシック" panose="020B0400000000000000" pitchFamily="50" charset="-128"/>
              </a:rPr>
              <a:t>新</a:t>
            </a:r>
            <a:r>
              <a:rPr lang="ja-JP" altLang="en-US" sz="3100" u="sng">
                <a:latin typeface="BIZ UDPゴシック" panose="020B0400000000000000" pitchFamily="50" charset="-128"/>
                <a:ea typeface="BIZ UDPゴシック" panose="020B0400000000000000" pitchFamily="50" charset="-128"/>
              </a:rPr>
              <a:t>たな</a:t>
            </a:r>
            <a:r>
              <a:rPr lang="ja-JP" altLang="en-US" sz="4267" u="sng">
                <a:latin typeface="BIZ UDPゴシック" panose="020B0400000000000000" pitchFamily="50" charset="-128"/>
                <a:ea typeface="BIZ UDPゴシック" panose="020B0400000000000000" pitchFamily="50" charset="-128"/>
              </a:rPr>
              <a:t>視点</a:t>
            </a:r>
          </a:p>
        </p:txBody>
      </p:sp>
      <p:sp>
        <p:nvSpPr>
          <p:cNvPr id="3" name="スライド番号プレースホルダー 3">
            <a:extLst>
              <a:ext uri="{FF2B5EF4-FFF2-40B4-BE49-F238E27FC236}">
                <a16:creationId xmlns:a16="http://schemas.microsoft.com/office/drawing/2014/main" id="{067B660C-34AD-3250-5572-160E0229698A}"/>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26</a:t>
            </a:fld>
            <a:endParaRPr kumimoji="1" lang="ja-JP" altLang="en-US" dirty="0">
              <a:latin typeface="BIZ UDPゴシック"/>
              <a:ea typeface="BIZ UDPゴシック"/>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D0605-63FD-FD5F-4B72-EA37DBA3B805}"/>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07D0904D-9198-24FE-FC84-F3077A42BF69}"/>
              </a:ext>
            </a:extLst>
          </p:cNvPr>
          <p:cNvGrpSpPr/>
          <p:nvPr/>
        </p:nvGrpSpPr>
        <p:grpSpPr>
          <a:xfrm>
            <a:off x="4558381" y="775241"/>
            <a:ext cx="6879911" cy="6082759"/>
            <a:chOff x="468087" y="784881"/>
            <a:chExt cx="11723913" cy="6082759"/>
          </a:xfrm>
        </p:grpSpPr>
        <p:pic>
          <p:nvPicPr>
            <p:cNvPr id="14" name="図 13">
              <a:extLst>
                <a:ext uri="{FF2B5EF4-FFF2-40B4-BE49-F238E27FC236}">
                  <a16:creationId xmlns:a16="http://schemas.microsoft.com/office/drawing/2014/main" id="{DB301A14-E3DB-6C27-14E0-57B8789A77B7}"/>
                </a:ext>
              </a:extLst>
            </p:cNvPr>
            <p:cNvPicPr>
              <a:picLocks noChangeAspect="1"/>
            </p:cNvPicPr>
            <p:nvPr/>
          </p:nvPicPr>
          <p:blipFill>
            <a:blip r:embed="rId3"/>
            <a:stretch>
              <a:fillRect/>
            </a:stretch>
          </p:blipFill>
          <p:spPr>
            <a:xfrm>
              <a:off x="630198" y="871182"/>
              <a:ext cx="11333202" cy="5986818"/>
            </a:xfrm>
            <a:prstGeom prst="rect">
              <a:avLst/>
            </a:prstGeom>
          </p:spPr>
        </p:pic>
        <p:sp>
          <p:nvSpPr>
            <p:cNvPr id="2" name="四角形: 角を丸くする 1">
              <a:extLst>
                <a:ext uri="{FF2B5EF4-FFF2-40B4-BE49-F238E27FC236}">
                  <a16:creationId xmlns:a16="http://schemas.microsoft.com/office/drawing/2014/main" id="{4B6497BE-0470-F7A8-F349-5D785B9FB46C}"/>
                </a:ext>
              </a:extLst>
            </p:cNvPr>
            <p:cNvSpPr/>
            <p:nvPr/>
          </p:nvSpPr>
          <p:spPr>
            <a:xfrm>
              <a:off x="816428" y="861542"/>
              <a:ext cx="6052457" cy="32500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C1D6BB91-C43A-829D-16F0-601F4BEC7624}"/>
                </a:ext>
              </a:extLst>
            </p:cNvPr>
            <p:cNvSpPr/>
            <p:nvPr/>
          </p:nvSpPr>
          <p:spPr>
            <a:xfrm>
              <a:off x="6868885" y="784881"/>
              <a:ext cx="5094515" cy="325001"/>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560F1D7B-71D4-2A9D-8618-EE2C70BC47C9}"/>
                </a:ext>
              </a:extLst>
            </p:cNvPr>
            <p:cNvSpPr/>
            <p:nvPr/>
          </p:nvSpPr>
          <p:spPr>
            <a:xfrm>
              <a:off x="468087" y="959053"/>
              <a:ext cx="348342" cy="58989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5">
              <a:extLst>
                <a:ext uri="{FF2B5EF4-FFF2-40B4-BE49-F238E27FC236}">
                  <a16:creationId xmlns:a16="http://schemas.microsoft.com/office/drawing/2014/main" id="{EF092A9D-187F-3765-A650-D08FC9379338}"/>
                </a:ext>
              </a:extLst>
            </p:cNvPr>
            <p:cNvSpPr/>
            <p:nvPr/>
          </p:nvSpPr>
          <p:spPr>
            <a:xfrm>
              <a:off x="11843658" y="968693"/>
              <a:ext cx="348342" cy="589894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4373F192-637D-82A6-4A92-7691E81E863D}"/>
                </a:ext>
              </a:extLst>
            </p:cNvPr>
            <p:cNvSpPr/>
            <p:nvPr/>
          </p:nvSpPr>
          <p:spPr>
            <a:xfrm>
              <a:off x="816428" y="6651171"/>
              <a:ext cx="11027230" cy="2068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吹き出し: 角を丸めた四角形 18">
            <a:extLst>
              <a:ext uri="{FF2B5EF4-FFF2-40B4-BE49-F238E27FC236}">
                <a16:creationId xmlns:a16="http://schemas.microsoft.com/office/drawing/2014/main" id="{FBFCEAEB-3E37-2605-3E93-B70EF3F30024}"/>
              </a:ext>
            </a:extLst>
          </p:cNvPr>
          <p:cNvSpPr/>
          <p:nvPr/>
        </p:nvSpPr>
        <p:spPr>
          <a:xfrm>
            <a:off x="247203" y="1733362"/>
            <a:ext cx="4554613" cy="1695638"/>
          </a:xfrm>
          <a:prstGeom prst="wedgeRoundRectCallout">
            <a:avLst>
              <a:gd name="adj1" fmla="val 49594"/>
              <a:gd name="adj2" fmla="val -20164"/>
              <a:gd name="adj3" fmla="val 16667"/>
            </a:avLst>
          </a:prstGeom>
          <a:solidFill>
            <a:schemeClr val="bg1"/>
          </a:solidFill>
          <a:ln w="635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a:t>
            </a:r>
            <a:r>
              <a:rPr kumimoji="1" lang="ja-JP" altLang="en-US">
                <a:solidFill>
                  <a:schemeClr val="tx1"/>
                </a:solidFill>
                <a:latin typeface="BIZ UDPゴシック" panose="020B0400000000000000" pitchFamily="50" charset="-128"/>
                <a:ea typeface="BIZ UDPゴシック" panose="020B0400000000000000" pitchFamily="50" charset="-128"/>
              </a:rPr>
              <a:t>健康に関する情報</a:t>
            </a:r>
            <a:r>
              <a:rPr lang="ja-JP" altLang="en-US">
                <a:solidFill>
                  <a:schemeClr val="tx1"/>
                </a:solidFill>
                <a:latin typeface="BIZ UDPゴシック" panose="020B0400000000000000" pitchFamily="50" charset="-128"/>
                <a:ea typeface="BIZ UDPゴシック" panose="020B0400000000000000" pitchFamily="50" charset="-128"/>
              </a:rPr>
              <a:t>、健康</a:t>
            </a:r>
            <a:r>
              <a:rPr kumimoji="1" lang="ja-JP" altLang="en-US" b="1">
                <a:solidFill>
                  <a:srgbClr val="FF0000"/>
                </a:solidFill>
                <a:latin typeface="BIZ UDPゴシック" panose="020B0400000000000000" pitchFamily="50" charset="-128"/>
                <a:ea typeface="BIZ UDPゴシック" panose="020B0400000000000000" pitchFamily="50" charset="-128"/>
              </a:rPr>
              <a:t>データ</a:t>
            </a:r>
            <a:r>
              <a:rPr kumimoji="1" lang="ja-JP" altLang="en-US">
                <a:solidFill>
                  <a:schemeClr val="tx1"/>
                </a:solidFill>
                <a:latin typeface="BIZ UDPゴシック" panose="020B0400000000000000" pitchFamily="50" charset="-128"/>
                <a:ea typeface="BIZ UDPゴシック" panose="020B0400000000000000" pitchFamily="50" charset="-128"/>
              </a:rPr>
              <a:t>の</a:t>
            </a:r>
            <a:r>
              <a:rPr kumimoji="1" lang="ja-JP" altLang="en-US" b="1">
                <a:solidFill>
                  <a:srgbClr val="FF0000"/>
                </a:solidFill>
                <a:latin typeface="BIZ UDPゴシック" panose="020B0400000000000000" pitchFamily="50" charset="-128"/>
                <a:ea typeface="BIZ UDPゴシック" panose="020B0400000000000000" pitchFamily="50" charset="-128"/>
              </a:rPr>
              <a:t>可視化</a:t>
            </a:r>
            <a:endParaRPr lang="en-US" altLang="ja-JP" b="1">
              <a:solidFill>
                <a:srgbClr val="FF0000"/>
              </a:solidFill>
              <a:latin typeface="BIZ UDPゴシック" panose="020B0400000000000000" pitchFamily="50" charset="-128"/>
              <a:ea typeface="BIZ UDPゴシック" panose="020B0400000000000000" pitchFamily="50" charset="-128"/>
            </a:endParaRPr>
          </a:p>
          <a:p>
            <a:r>
              <a:rPr lang="ja-JP" altLang="en-US">
                <a:solidFill>
                  <a:schemeClr val="tx1"/>
                </a:solidFill>
                <a:latin typeface="BIZ UDPゴシック" panose="020B0400000000000000" pitchFamily="50" charset="-128"/>
                <a:ea typeface="BIZ UDPゴシック" panose="020B0400000000000000" pitchFamily="50" charset="-128"/>
              </a:rPr>
              <a:t>・健康に関しての正しい知識を習得し、</a:t>
            </a:r>
            <a:endParaRPr lang="en-US" altLang="ja-JP">
              <a:solidFill>
                <a:schemeClr val="tx1"/>
              </a:solidFill>
              <a:latin typeface="BIZ UDPゴシック" panose="020B0400000000000000" pitchFamily="50" charset="-128"/>
              <a:ea typeface="BIZ UDPゴシック" panose="020B0400000000000000" pitchFamily="50" charset="-128"/>
            </a:endParaRPr>
          </a:p>
          <a:p>
            <a:r>
              <a:rPr lang="ja-JP" altLang="en-US">
                <a:solidFill>
                  <a:schemeClr val="tx1"/>
                </a:solidFill>
                <a:latin typeface="BIZ UDPゴシック" panose="020B0400000000000000" pitchFamily="50" charset="-128"/>
                <a:ea typeface="BIZ UDPゴシック" panose="020B0400000000000000" pitchFamily="50" charset="-128"/>
              </a:rPr>
              <a:t>　自分や身近な</a:t>
            </a:r>
            <a:r>
              <a:rPr lang="ja-JP" altLang="en-US">
                <a:solidFill>
                  <a:srgbClr val="FF0000"/>
                </a:solidFill>
                <a:latin typeface="BIZ UDPゴシック" panose="020B0400000000000000" pitchFamily="50" charset="-128"/>
                <a:ea typeface="BIZ UDPゴシック" panose="020B0400000000000000" pitchFamily="50" charset="-128"/>
              </a:rPr>
              <a:t>人の健康に</a:t>
            </a:r>
            <a:endParaRPr lang="en-US" altLang="ja-JP">
              <a:solidFill>
                <a:srgbClr val="FF0000"/>
              </a:solidFill>
              <a:latin typeface="BIZ UDPゴシック" panose="020B0400000000000000" pitchFamily="50" charset="-128"/>
              <a:ea typeface="BIZ UDPゴシック" panose="020B0400000000000000" pitchFamily="50" charset="-128"/>
            </a:endParaRPr>
          </a:p>
          <a:p>
            <a:r>
              <a:rPr lang="ja-JP" altLang="en-US">
                <a:solidFill>
                  <a:schemeClr val="tx1"/>
                </a:solidFill>
                <a:latin typeface="BIZ UDPゴシック" panose="020B0400000000000000" pitchFamily="50" charset="-128"/>
                <a:ea typeface="BIZ UDPゴシック" panose="020B0400000000000000" pitchFamily="50" charset="-128"/>
              </a:rPr>
              <a:t>　　　　　　　　　　</a:t>
            </a:r>
            <a:r>
              <a:rPr lang="ja-JP" altLang="en-US">
                <a:solidFill>
                  <a:srgbClr val="FF0000"/>
                </a:solidFill>
                <a:latin typeface="BIZ UDPゴシック" panose="020B0400000000000000" pitchFamily="50" charset="-128"/>
                <a:ea typeface="BIZ UDPゴシック" panose="020B0400000000000000" pitchFamily="50" charset="-128"/>
              </a:rPr>
              <a:t>興味や関心を持つ</a:t>
            </a:r>
            <a:r>
              <a:rPr lang="ja-JP" altLang="en-US" b="1">
                <a:solidFill>
                  <a:schemeClr val="tx1"/>
                </a:solidFill>
                <a:latin typeface="BIZ UDPゴシック" panose="020B0400000000000000" pitchFamily="50" charset="-128"/>
                <a:ea typeface="BIZ UDPゴシック" panose="020B0400000000000000" pitchFamily="50" charset="-128"/>
              </a:rPr>
              <a:t>しかけ</a:t>
            </a:r>
            <a:endParaRPr kumimoji="1" lang="ja-JP" altLang="en-US" b="1">
              <a:solidFill>
                <a:schemeClr val="tx1"/>
              </a:solidFill>
              <a:latin typeface="BIZ UDPゴシック" panose="020B0400000000000000" pitchFamily="50" charset="-128"/>
              <a:ea typeface="BIZ UDPゴシック" panose="020B0400000000000000" pitchFamily="50" charset="-128"/>
            </a:endParaRPr>
          </a:p>
        </p:txBody>
      </p:sp>
      <p:sp>
        <p:nvSpPr>
          <p:cNvPr id="21" name="吹き出し: 角を丸めた四角形 20">
            <a:extLst>
              <a:ext uri="{FF2B5EF4-FFF2-40B4-BE49-F238E27FC236}">
                <a16:creationId xmlns:a16="http://schemas.microsoft.com/office/drawing/2014/main" id="{98DC650F-1C7B-F5F0-BD43-EBB31C43BBAD}"/>
              </a:ext>
            </a:extLst>
          </p:cNvPr>
          <p:cNvSpPr/>
          <p:nvPr/>
        </p:nvSpPr>
        <p:spPr>
          <a:xfrm>
            <a:off x="223998" y="5769939"/>
            <a:ext cx="4577818" cy="785752"/>
          </a:xfrm>
          <a:prstGeom prst="wedgeRoundRectCallout">
            <a:avLst>
              <a:gd name="adj1" fmla="val 49919"/>
              <a:gd name="adj2" fmla="val 25621"/>
              <a:gd name="adj3" fmla="val 16667"/>
            </a:avLst>
          </a:prstGeom>
          <a:solidFill>
            <a:schemeClr val="bg1"/>
          </a:solidFill>
          <a:ln w="635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a:solidFill>
                  <a:schemeClr val="tx1"/>
                </a:solidFill>
                <a:latin typeface="BIZ UDPゴシック" panose="020B0400000000000000" pitchFamily="50" charset="-128"/>
                <a:ea typeface="BIZ UDPゴシック" panose="020B0400000000000000" pitchFamily="50" charset="-128"/>
              </a:rPr>
              <a:t>・中野</a:t>
            </a:r>
            <a:r>
              <a:rPr kumimoji="1" lang="ja-JP" altLang="en-US">
                <a:solidFill>
                  <a:schemeClr val="tx1"/>
                </a:solidFill>
                <a:latin typeface="BIZ UDPゴシック" panose="020B0400000000000000" pitchFamily="50" charset="-128"/>
                <a:ea typeface="BIZ UDPゴシック" panose="020B0400000000000000" pitchFamily="50" charset="-128"/>
              </a:rPr>
              <a:t>で暮らすことで、</a:t>
            </a:r>
            <a:endParaRPr kumimoji="1" lang="en-US" altLang="ja-JP">
              <a:solidFill>
                <a:schemeClr val="tx1"/>
              </a:solidFill>
              <a:latin typeface="BIZ UDPゴシック" panose="020B0400000000000000" pitchFamily="50" charset="-128"/>
              <a:ea typeface="BIZ UDPゴシック" panose="020B0400000000000000" pitchFamily="50" charset="-128"/>
            </a:endParaRPr>
          </a:p>
          <a:p>
            <a:r>
              <a:rPr lang="ja-JP" altLang="en-US">
                <a:solidFill>
                  <a:schemeClr val="tx1"/>
                </a:solidFill>
                <a:latin typeface="BIZ UDPゴシック" panose="020B0400000000000000" pitchFamily="50" charset="-128"/>
                <a:ea typeface="BIZ UDPゴシック" panose="020B0400000000000000" pitchFamily="50" charset="-128"/>
              </a:rPr>
              <a:t>　　　</a:t>
            </a:r>
            <a:r>
              <a:rPr kumimoji="1" lang="ja-JP" altLang="en-US">
                <a:solidFill>
                  <a:srgbClr val="FF0000"/>
                </a:solidFill>
                <a:latin typeface="BIZ UDPゴシック" panose="020B0400000000000000" pitchFamily="50" charset="-128"/>
                <a:ea typeface="BIZ UDPゴシック" panose="020B0400000000000000" pitchFamily="50" charset="-128"/>
              </a:rPr>
              <a:t>自然と</a:t>
            </a:r>
            <a:r>
              <a:rPr lang="ja-JP" altLang="en-US">
                <a:solidFill>
                  <a:srgbClr val="FF0000"/>
                </a:solidFill>
                <a:latin typeface="BIZ UDPゴシック" panose="020B0400000000000000" pitchFamily="50" charset="-128"/>
                <a:ea typeface="BIZ UDPゴシック" panose="020B0400000000000000" pitchFamily="50" charset="-128"/>
              </a:rPr>
              <a:t>健幸</a:t>
            </a:r>
            <a:r>
              <a:rPr kumimoji="1" lang="ja-JP" altLang="en-US">
                <a:solidFill>
                  <a:srgbClr val="FF0000"/>
                </a:solidFill>
                <a:latin typeface="BIZ UDPゴシック" panose="020B0400000000000000" pitchFamily="50" charset="-128"/>
                <a:ea typeface="BIZ UDPゴシック" panose="020B0400000000000000" pitchFamily="50" charset="-128"/>
              </a:rPr>
              <a:t>になれるまちの</a:t>
            </a:r>
            <a:r>
              <a:rPr kumimoji="1" lang="ja-JP" altLang="en-US" b="1">
                <a:solidFill>
                  <a:srgbClr val="FF0000"/>
                </a:solidFill>
                <a:latin typeface="BIZ UDPゴシック" panose="020B0400000000000000" pitchFamily="50" charset="-128"/>
                <a:ea typeface="BIZ UDPゴシック" panose="020B0400000000000000" pitchFamily="50" charset="-128"/>
              </a:rPr>
              <a:t>基盤整備</a:t>
            </a:r>
          </a:p>
        </p:txBody>
      </p:sp>
      <p:sp>
        <p:nvSpPr>
          <p:cNvPr id="9" name="タイトル 1">
            <a:extLst>
              <a:ext uri="{FF2B5EF4-FFF2-40B4-BE49-F238E27FC236}">
                <a16:creationId xmlns:a16="http://schemas.microsoft.com/office/drawing/2014/main" id="{8AD37969-E9F0-97EF-1F11-7714FB5A3CFE}"/>
              </a:ext>
            </a:extLst>
          </p:cNvPr>
          <p:cNvSpPr>
            <a:spLocks noGrp="1"/>
          </p:cNvSpPr>
          <p:nvPr>
            <p:ph type="title"/>
          </p:nvPr>
        </p:nvSpPr>
        <p:spPr>
          <a:xfrm>
            <a:off x="223998" y="199017"/>
            <a:ext cx="8668767" cy="774690"/>
          </a:xfrm>
          <a:prstGeom prst="flowChartTerminator">
            <a:avLst/>
          </a:prstGeom>
          <a:noFill/>
          <a:effectLst>
            <a:softEdge rad="63500"/>
          </a:effectLst>
        </p:spPr>
        <p:txBody>
          <a:bodyPr>
            <a:normAutofit fontScale="90000"/>
          </a:bodyPr>
          <a:lstStyle/>
          <a:p>
            <a:r>
              <a:rPr lang="en-US" altLang="ja-JP" sz="4267" u="sng">
                <a:latin typeface="BIZ UDPゴシック" panose="020B0400000000000000" pitchFamily="50" charset="-128"/>
                <a:ea typeface="BIZ UDPゴシック" panose="020B0400000000000000" pitchFamily="50" charset="-128"/>
              </a:rPr>
              <a:t>SWC</a:t>
            </a:r>
            <a:r>
              <a:rPr lang="ja-JP" altLang="en-US" sz="2700" u="sng">
                <a:latin typeface="BIZ UDPゴシック" panose="020B0400000000000000" pitchFamily="50" charset="-128"/>
                <a:ea typeface="BIZ UDPゴシック" panose="020B0400000000000000" pitchFamily="50" charset="-128"/>
              </a:rPr>
              <a:t>における</a:t>
            </a:r>
            <a:r>
              <a:rPr lang="ja-JP" altLang="en-US" sz="4267" u="sng">
                <a:latin typeface="BIZ UDPゴシック" panose="020B0400000000000000" pitchFamily="50" charset="-128"/>
                <a:ea typeface="BIZ UDPゴシック" panose="020B0400000000000000" pitchFamily="50" charset="-128"/>
              </a:rPr>
              <a:t>テーマ</a:t>
            </a:r>
            <a:r>
              <a:rPr lang="ja-JP" altLang="en-US" sz="2700" u="sng">
                <a:latin typeface="BIZ UDPゴシック" panose="020B0400000000000000" pitchFamily="50" charset="-128"/>
                <a:ea typeface="BIZ UDPゴシック" panose="020B0400000000000000" pitchFamily="50" charset="-128"/>
              </a:rPr>
              <a:t>と</a:t>
            </a:r>
            <a:r>
              <a:rPr lang="ja-JP" altLang="en-US" sz="4267" u="sng">
                <a:latin typeface="BIZ UDPゴシック" panose="020B0400000000000000" pitchFamily="50" charset="-128"/>
                <a:ea typeface="BIZ UDPゴシック" panose="020B0400000000000000" pitchFamily="50" charset="-128"/>
              </a:rPr>
              <a:t>取組</a:t>
            </a:r>
          </a:p>
        </p:txBody>
      </p:sp>
      <p:sp>
        <p:nvSpPr>
          <p:cNvPr id="20" name="吹き出し: 角を丸めた四角形 19">
            <a:extLst>
              <a:ext uri="{FF2B5EF4-FFF2-40B4-BE49-F238E27FC236}">
                <a16:creationId xmlns:a16="http://schemas.microsoft.com/office/drawing/2014/main" id="{45A9B327-A9FC-A1B0-8262-D4B6A2694794}"/>
              </a:ext>
            </a:extLst>
          </p:cNvPr>
          <p:cNvSpPr/>
          <p:nvPr/>
        </p:nvSpPr>
        <p:spPr>
          <a:xfrm>
            <a:off x="223999" y="3898886"/>
            <a:ext cx="4577818" cy="1126432"/>
          </a:xfrm>
          <a:prstGeom prst="wedgeRoundRectCallout">
            <a:avLst>
              <a:gd name="adj1" fmla="val 45495"/>
              <a:gd name="adj2" fmla="val 30860"/>
              <a:gd name="adj3" fmla="val 16667"/>
            </a:avLst>
          </a:prstGeom>
          <a:solidFill>
            <a:schemeClr val="bg1"/>
          </a:solidFill>
          <a:ln w="635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a:solidFill>
                  <a:schemeClr val="tx1"/>
                </a:solidFill>
                <a:latin typeface="BIZ UDPゴシック" panose="020B0400000000000000" pitchFamily="50" charset="-128"/>
                <a:ea typeface="BIZ UDPゴシック" panose="020B0400000000000000" pitchFamily="50" charset="-128"/>
              </a:rPr>
              <a:t>・人と人との「ゆるやかなつながり」で</a:t>
            </a:r>
            <a:endParaRPr kumimoji="1" lang="en-US" altLang="ja-JP">
              <a:solidFill>
                <a:schemeClr val="tx1"/>
              </a:solidFill>
              <a:latin typeface="BIZ UDPゴシック" panose="020B0400000000000000" pitchFamily="50" charset="-128"/>
              <a:ea typeface="BIZ UDPゴシック" panose="020B0400000000000000" pitchFamily="50" charset="-128"/>
            </a:endParaRPr>
          </a:p>
          <a:p>
            <a:r>
              <a:rPr kumimoji="1" lang="ja-JP" altLang="en-US">
                <a:solidFill>
                  <a:schemeClr val="tx1"/>
                </a:solidFill>
                <a:latin typeface="BIZ UDPゴシック" panose="020B0400000000000000" pitchFamily="50" charset="-128"/>
                <a:ea typeface="BIZ UDPゴシック" panose="020B0400000000000000" pitchFamily="50" charset="-128"/>
              </a:rPr>
              <a:t>　孤独感を感じず</a:t>
            </a:r>
            <a:endParaRPr kumimoji="1" lang="en-US" altLang="ja-JP" b="1">
              <a:solidFill>
                <a:srgbClr val="FF0000"/>
              </a:solidFill>
              <a:latin typeface="BIZ UDPゴシック" panose="020B0400000000000000" pitchFamily="50" charset="-128"/>
              <a:ea typeface="BIZ UDPゴシック" panose="020B0400000000000000" pitchFamily="50" charset="-128"/>
            </a:endParaRPr>
          </a:p>
          <a:p>
            <a:r>
              <a:rPr kumimoji="1" lang="ja-JP" altLang="en-US" b="1">
                <a:solidFill>
                  <a:srgbClr val="FF0000"/>
                </a:solidFill>
                <a:latin typeface="BIZ UDPゴシック" panose="020B0400000000000000" pitchFamily="50" charset="-128"/>
                <a:ea typeface="BIZ UDPゴシック" panose="020B0400000000000000" pitchFamily="50" charset="-128"/>
              </a:rPr>
              <a:t>　　　　自己肯定感</a:t>
            </a:r>
            <a:r>
              <a:rPr kumimoji="1" lang="ja-JP" altLang="en-US">
                <a:solidFill>
                  <a:srgbClr val="FF0000"/>
                </a:solidFill>
                <a:latin typeface="BIZ UDPゴシック" panose="020B0400000000000000" pitchFamily="50" charset="-128"/>
                <a:ea typeface="BIZ UDPゴシック" panose="020B0400000000000000" pitchFamily="50" charset="-128"/>
              </a:rPr>
              <a:t>を醸成</a:t>
            </a:r>
            <a:r>
              <a:rPr kumimoji="1" lang="ja-JP" altLang="en-US">
                <a:solidFill>
                  <a:schemeClr val="tx1"/>
                </a:solidFill>
                <a:latin typeface="BIZ UDPゴシック" panose="020B0400000000000000" pitchFamily="50" charset="-128"/>
                <a:ea typeface="BIZ UDPゴシック" panose="020B0400000000000000" pitchFamily="50" charset="-128"/>
              </a:rPr>
              <a:t>させるしかけ</a:t>
            </a:r>
          </a:p>
        </p:txBody>
      </p:sp>
      <p:sp>
        <p:nvSpPr>
          <p:cNvPr id="3" name="吹き出し: 角を丸めた四角形 2">
            <a:extLst>
              <a:ext uri="{FF2B5EF4-FFF2-40B4-BE49-F238E27FC236}">
                <a16:creationId xmlns:a16="http://schemas.microsoft.com/office/drawing/2014/main" id="{CA2F2CA7-C556-A2D1-3BDC-E7EC26C0822E}"/>
              </a:ext>
            </a:extLst>
          </p:cNvPr>
          <p:cNvSpPr/>
          <p:nvPr/>
        </p:nvSpPr>
        <p:spPr>
          <a:xfrm>
            <a:off x="9002050" y="637892"/>
            <a:ext cx="1726789" cy="462350"/>
          </a:xfrm>
          <a:prstGeom prst="wedgeRoundRectCallout">
            <a:avLst>
              <a:gd name="adj1" fmla="val 49919"/>
              <a:gd name="adj2" fmla="val 25621"/>
              <a:gd name="adj3" fmla="val 16667"/>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2400" b="1">
                <a:solidFill>
                  <a:schemeClr val="tx1"/>
                </a:solidFill>
                <a:latin typeface="BIZ UDPゴシック" panose="020B0400000000000000" pitchFamily="50" charset="-128"/>
                <a:ea typeface="BIZ UDPゴシック" panose="020B0400000000000000" pitchFamily="50" charset="-128"/>
              </a:rPr>
              <a:t>＜取　組＞</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10" name="吹き出し: 角を丸めた四角形 9">
            <a:extLst>
              <a:ext uri="{FF2B5EF4-FFF2-40B4-BE49-F238E27FC236}">
                <a16:creationId xmlns:a16="http://schemas.microsoft.com/office/drawing/2014/main" id="{ECAEA492-69BF-E0A4-A60C-6A089CAF8C6F}"/>
              </a:ext>
            </a:extLst>
          </p:cNvPr>
          <p:cNvSpPr/>
          <p:nvPr/>
        </p:nvSpPr>
        <p:spPr>
          <a:xfrm>
            <a:off x="6195310" y="630367"/>
            <a:ext cx="2048967" cy="462350"/>
          </a:xfrm>
          <a:prstGeom prst="wedgeRoundRectCallout">
            <a:avLst>
              <a:gd name="adj1" fmla="val 49919"/>
              <a:gd name="adj2" fmla="val 25621"/>
              <a:gd name="adj3" fmla="val 16667"/>
            </a:avLst>
          </a:prstGeom>
          <a:solidFill>
            <a:schemeClr val="bg1"/>
          </a:solid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11" name="スライド番号プレースホルダー 3">
            <a:extLst>
              <a:ext uri="{FF2B5EF4-FFF2-40B4-BE49-F238E27FC236}">
                <a16:creationId xmlns:a16="http://schemas.microsoft.com/office/drawing/2014/main" id="{55DDC81E-B17F-9F85-77FA-100F4456682D}"/>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27</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3138628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a:extLst>
              <a:ext uri="{FF2B5EF4-FFF2-40B4-BE49-F238E27FC236}">
                <a16:creationId xmlns:a16="http://schemas.microsoft.com/office/drawing/2014/main" id="{A91A71E8-9778-07BC-73DD-5143B6B7FE91}"/>
              </a:ext>
            </a:extLst>
          </p:cNvPr>
          <p:cNvSpPr txBox="1"/>
          <p:nvPr/>
        </p:nvSpPr>
        <p:spPr>
          <a:xfrm>
            <a:off x="6790562" y="1869624"/>
            <a:ext cx="5100247" cy="1354217"/>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女性特有の健康課題に対する理解促進</a:t>
            </a:r>
            <a:endParaRPr kumimoji="1" lang="en-US" altLang="ja-JP">
              <a:latin typeface="BIZ UDゴシック" panose="020B0400000000000000" pitchFamily="49" charset="-128"/>
              <a:ea typeface="BIZ UDゴシック" panose="020B0400000000000000" pitchFamily="49" charset="-128"/>
            </a:endParaRPr>
          </a:p>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働く女性の環境整備促進</a:t>
            </a:r>
            <a:endParaRPr kumimoji="1" lang="en-US" altLang="ja-JP">
              <a:latin typeface="BIZ UDゴシック" panose="020B0400000000000000" pitchFamily="49" charset="-128"/>
              <a:ea typeface="BIZ UDゴシック" panose="020B0400000000000000" pitchFamily="49" charset="-128"/>
            </a:endParaRPr>
          </a:p>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１０代からの「心身の健康」情報について発信（区立中学校にてアンケート調査を実施）</a:t>
            </a:r>
          </a:p>
        </p:txBody>
      </p:sp>
      <p:sp>
        <p:nvSpPr>
          <p:cNvPr id="14" name="テキスト ボックス 13">
            <a:extLst>
              <a:ext uri="{FF2B5EF4-FFF2-40B4-BE49-F238E27FC236}">
                <a16:creationId xmlns:a16="http://schemas.microsoft.com/office/drawing/2014/main" id="{3AA37611-F53D-9BDD-6357-AC4951BDF276}"/>
              </a:ext>
            </a:extLst>
          </p:cNvPr>
          <p:cNvSpPr txBox="1"/>
          <p:nvPr/>
        </p:nvSpPr>
        <p:spPr>
          <a:xfrm>
            <a:off x="321480" y="1940872"/>
            <a:ext cx="6137643" cy="1708160"/>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地域のニーズにそった地域</a:t>
            </a:r>
            <a:r>
              <a:rPr lang="ja-JP" altLang="en-US">
                <a:latin typeface="BIZ UDゴシック" panose="020B0400000000000000" pitchFamily="49" charset="-128"/>
                <a:ea typeface="BIZ UDゴシック" panose="020B0400000000000000" pitchFamily="49" charset="-128"/>
              </a:rPr>
              <a:t>健康づくり教室の開催</a:t>
            </a:r>
            <a:endParaRPr lang="en-US" altLang="ja-JP">
              <a:latin typeface="BIZ UDゴシック" panose="020B0400000000000000" pitchFamily="49" charset="-128"/>
              <a:ea typeface="BIZ UDゴシック" panose="020B0400000000000000" pitchFamily="49" charset="-128"/>
            </a:endParaRPr>
          </a:p>
          <a:p>
            <a:pPr marL="285750" indent="-285750">
              <a:spcBef>
                <a:spcPts val="600"/>
              </a:spcBef>
              <a:buFont typeface="BIZ UDゴシック" panose="020B0400000000000000" pitchFamily="49" charset="-128"/>
              <a:buChar char="○"/>
            </a:pPr>
            <a:r>
              <a:rPr lang="ja-JP" altLang="en-US">
                <a:latin typeface="BIZ UDゴシック" panose="020B0400000000000000" pitchFamily="49" charset="-128"/>
                <a:ea typeface="BIZ UDゴシック" panose="020B0400000000000000" pitchFamily="49" charset="-128"/>
              </a:rPr>
              <a:t>中野地域包括ケア推進パートナーシップ協定（</a:t>
            </a:r>
            <a:r>
              <a:rPr lang="en-US" altLang="ja-JP">
                <a:latin typeface="BIZ UDゴシック" panose="020B0400000000000000" pitchFamily="49" charset="-128"/>
                <a:ea typeface="BIZ UDゴシック" panose="020B0400000000000000" pitchFamily="49" charset="-128"/>
              </a:rPr>
              <a:t>NIC</a:t>
            </a:r>
            <a:r>
              <a:rPr lang="ja-JP" altLang="en-US">
                <a:latin typeface="BIZ UDゴシック" panose="020B0400000000000000" pitchFamily="49" charset="-128"/>
                <a:ea typeface="BIZ UDゴシック" panose="020B0400000000000000" pitchFamily="49" charset="-128"/>
              </a:rPr>
              <a:t>＋）事業者との共催事業の展開</a:t>
            </a:r>
            <a:endParaRPr lang="en-US" altLang="ja-JP">
              <a:latin typeface="BIZ UDゴシック" panose="020B0400000000000000" pitchFamily="49" charset="-128"/>
              <a:ea typeface="BIZ UDゴシック" panose="020B0400000000000000" pitchFamily="49" charset="-128"/>
            </a:endParaRPr>
          </a:p>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地域団体等の活動との連動</a:t>
            </a:r>
            <a:r>
              <a:rPr lang="ja-JP" altLang="en-US">
                <a:latin typeface="BIZ UDゴシック" panose="020B0400000000000000" pitchFamily="49" charset="-128"/>
                <a:ea typeface="BIZ UDゴシック" panose="020B0400000000000000" pitchFamily="49" charset="-128"/>
              </a:rPr>
              <a:t>　</a:t>
            </a:r>
          </a:p>
          <a:p>
            <a:pPr marL="285750" indent="-285750">
              <a:spcBef>
                <a:spcPts val="600"/>
              </a:spcBef>
              <a:buFont typeface="BIZ UDゴシック" panose="020B0400000000000000" pitchFamily="49" charset="-128"/>
              <a:buChar char="○"/>
            </a:pPr>
            <a:endParaRPr kumimoji="1" lang="ja-JP" altLang="en-US">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95BD7AF4-D209-066F-202F-A10B257A58A2}"/>
              </a:ext>
            </a:extLst>
          </p:cNvPr>
          <p:cNvSpPr txBox="1"/>
          <p:nvPr/>
        </p:nvSpPr>
        <p:spPr>
          <a:xfrm>
            <a:off x="3590286" y="6630997"/>
            <a:ext cx="1978427" cy="246221"/>
          </a:xfrm>
          <a:prstGeom prst="rect">
            <a:avLst/>
          </a:prstGeom>
          <a:noFill/>
        </p:spPr>
        <p:txBody>
          <a:bodyPr wrap="none" rtlCol="0">
            <a:spAutoFit/>
          </a:bodyPr>
          <a:lstStyle/>
          <a:p>
            <a:r>
              <a:rPr kumimoji="1" lang="en-US" altLang="ja-JP" sz="1000">
                <a:latin typeface="BIZ UDPゴシック" panose="020B0400000000000000" pitchFamily="50" charset="-128"/>
                <a:ea typeface="BIZ UDPゴシック" panose="020B0400000000000000" pitchFamily="50" charset="-128"/>
              </a:rPr>
              <a:t>NIC</a:t>
            </a:r>
            <a:r>
              <a:rPr kumimoji="1" lang="ja-JP" altLang="en-US" sz="1000">
                <a:latin typeface="BIZ UDPゴシック" panose="020B0400000000000000" pitchFamily="50" charset="-128"/>
                <a:ea typeface="BIZ UDPゴシック" panose="020B0400000000000000" pitchFamily="50" charset="-128"/>
              </a:rPr>
              <a:t>＋協定事業者との共催事業</a:t>
            </a:r>
          </a:p>
        </p:txBody>
      </p:sp>
      <p:pic>
        <p:nvPicPr>
          <p:cNvPr id="15" name="図 14">
            <a:extLst>
              <a:ext uri="{FF2B5EF4-FFF2-40B4-BE49-F238E27FC236}">
                <a16:creationId xmlns:a16="http://schemas.microsoft.com/office/drawing/2014/main" id="{46BE0108-3F41-BBB1-BE71-087A071B076C}"/>
              </a:ext>
            </a:extLst>
          </p:cNvPr>
          <p:cNvPicPr>
            <a:picLocks noChangeAspect="1"/>
          </p:cNvPicPr>
          <p:nvPr/>
        </p:nvPicPr>
        <p:blipFill>
          <a:blip r:embed="rId3"/>
          <a:stretch>
            <a:fillRect/>
          </a:stretch>
        </p:blipFill>
        <p:spPr>
          <a:xfrm>
            <a:off x="699771" y="3399504"/>
            <a:ext cx="2283174" cy="3271236"/>
          </a:xfrm>
          <a:prstGeom prst="rect">
            <a:avLst/>
          </a:prstGeom>
        </p:spPr>
      </p:pic>
      <p:pic>
        <p:nvPicPr>
          <p:cNvPr id="16" name="図 15">
            <a:extLst>
              <a:ext uri="{FF2B5EF4-FFF2-40B4-BE49-F238E27FC236}">
                <a16:creationId xmlns:a16="http://schemas.microsoft.com/office/drawing/2014/main" id="{D5943C08-DB5C-D216-F6C1-31DDF0FBE780}"/>
              </a:ext>
            </a:extLst>
          </p:cNvPr>
          <p:cNvPicPr>
            <a:picLocks noChangeAspect="1"/>
          </p:cNvPicPr>
          <p:nvPr/>
        </p:nvPicPr>
        <p:blipFill>
          <a:blip r:embed="rId4"/>
          <a:stretch>
            <a:fillRect/>
          </a:stretch>
        </p:blipFill>
        <p:spPr>
          <a:xfrm>
            <a:off x="3363244" y="3399504"/>
            <a:ext cx="2432512" cy="3279798"/>
          </a:xfrm>
          <a:prstGeom prst="rect">
            <a:avLst/>
          </a:prstGeom>
        </p:spPr>
      </p:pic>
      <p:sp>
        <p:nvSpPr>
          <p:cNvPr id="12" name="テキスト ボックス 11">
            <a:extLst>
              <a:ext uri="{FF2B5EF4-FFF2-40B4-BE49-F238E27FC236}">
                <a16:creationId xmlns:a16="http://schemas.microsoft.com/office/drawing/2014/main" id="{57CD4F1D-A58C-F79F-4D2A-C2CBA616000D}"/>
              </a:ext>
            </a:extLst>
          </p:cNvPr>
          <p:cNvSpPr txBox="1"/>
          <p:nvPr/>
        </p:nvSpPr>
        <p:spPr>
          <a:xfrm>
            <a:off x="1124319" y="6630998"/>
            <a:ext cx="1303562" cy="246221"/>
          </a:xfrm>
          <a:prstGeom prst="rect">
            <a:avLst/>
          </a:prstGeom>
          <a:noFill/>
        </p:spPr>
        <p:txBody>
          <a:bodyPr wrap="none" rtlCol="0">
            <a:spAutoFit/>
          </a:bodyPr>
          <a:lstStyle/>
          <a:p>
            <a:r>
              <a:rPr kumimoji="1" lang="ja-JP" altLang="en-US" sz="1000">
                <a:latin typeface="BIZ UDPゴシック" panose="020B0400000000000000" pitchFamily="50" charset="-128"/>
                <a:ea typeface="BIZ UDPゴシック" panose="020B0400000000000000" pitchFamily="50" charset="-128"/>
              </a:rPr>
              <a:t>地域健康づくり教室</a:t>
            </a:r>
          </a:p>
        </p:txBody>
      </p:sp>
      <p:grpSp>
        <p:nvGrpSpPr>
          <p:cNvPr id="10" name="グループ化 9">
            <a:extLst>
              <a:ext uri="{FF2B5EF4-FFF2-40B4-BE49-F238E27FC236}">
                <a16:creationId xmlns:a16="http://schemas.microsoft.com/office/drawing/2014/main" id="{2B35BBBE-C867-5116-1BC9-C6E51B3A8142}"/>
              </a:ext>
            </a:extLst>
          </p:cNvPr>
          <p:cNvGrpSpPr/>
          <p:nvPr/>
        </p:nvGrpSpPr>
        <p:grpSpPr>
          <a:xfrm>
            <a:off x="301190" y="264499"/>
            <a:ext cx="10372893" cy="1610883"/>
            <a:chOff x="301190" y="264499"/>
            <a:chExt cx="10372893" cy="1610883"/>
          </a:xfrm>
        </p:grpSpPr>
        <p:grpSp>
          <p:nvGrpSpPr>
            <p:cNvPr id="6" name="グループ化 5">
              <a:extLst>
                <a:ext uri="{FF2B5EF4-FFF2-40B4-BE49-F238E27FC236}">
                  <a16:creationId xmlns:a16="http://schemas.microsoft.com/office/drawing/2014/main" id="{4ADD6BFC-CB7E-731C-5A38-48732AA7003B}"/>
                </a:ext>
              </a:extLst>
            </p:cNvPr>
            <p:cNvGrpSpPr/>
            <p:nvPr/>
          </p:nvGrpSpPr>
          <p:grpSpPr>
            <a:xfrm>
              <a:off x="6324814" y="1356047"/>
              <a:ext cx="4349269" cy="513577"/>
              <a:chOff x="5343486" y="1598793"/>
              <a:chExt cx="3266062" cy="485420"/>
            </a:xfrm>
          </p:grpSpPr>
          <p:sp>
            <p:nvSpPr>
              <p:cNvPr id="7" name="テキスト ボックス 6">
                <a:extLst>
                  <a:ext uri="{FF2B5EF4-FFF2-40B4-BE49-F238E27FC236}">
                    <a16:creationId xmlns:a16="http://schemas.microsoft.com/office/drawing/2014/main" id="{A22C849F-C14B-A23B-EAB5-269703648C2B}"/>
                  </a:ext>
                </a:extLst>
              </p:cNvPr>
              <p:cNvSpPr txBox="1"/>
              <p:nvPr/>
            </p:nvSpPr>
            <p:spPr>
              <a:xfrm>
                <a:off x="6486717" y="1598793"/>
                <a:ext cx="184731" cy="461665"/>
              </a:xfrm>
              <a:prstGeom prst="rect">
                <a:avLst/>
              </a:prstGeom>
              <a:noFill/>
            </p:spPr>
            <p:txBody>
              <a:bodyPr wrap="none" lIns="91440" tIns="45720" rIns="91440" bIns="45720" rtlCol="0" anchor="t">
                <a:spAutoFit/>
              </a:bodyPr>
              <a:lstStyle/>
              <a:p>
                <a:endParaRPr lang="ja-JP" altLang="en-US" sz="2400">
                  <a:latin typeface="BIZ UDPゴシック" panose="020B0400000000000000" pitchFamily="50" charset="-128"/>
                  <a:ea typeface="BIZ UDPゴシック"/>
                </a:endParaRPr>
              </a:p>
            </p:txBody>
          </p:sp>
          <p:sp>
            <p:nvSpPr>
              <p:cNvPr id="9" name="テキスト ボックス 8">
                <a:extLst>
                  <a:ext uri="{FF2B5EF4-FFF2-40B4-BE49-F238E27FC236}">
                    <a16:creationId xmlns:a16="http://schemas.microsoft.com/office/drawing/2014/main" id="{3C57D7CE-4FC6-81B8-2F10-400C6992A963}"/>
                  </a:ext>
                </a:extLst>
              </p:cNvPr>
              <p:cNvSpPr txBox="1"/>
              <p:nvPr/>
            </p:nvSpPr>
            <p:spPr>
              <a:xfrm>
                <a:off x="5343486" y="1622548"/>
                <a:ext cx="3266062" cy="461665"/>
              </a:xfrm>
              <a:prstGeom prst="rect">
                <a:avLst/>
              </a:prstGeom>
              <a:noFill/>
            </p:spPr>
            <p:txBody>
              <a:bodyPr wrap="none" lIns="91440" tIns="45720" rIns="91440" bIns="45720" rtlCol="0" anchor="t">
                <a:spAutoFit/>
              </a:bodyPr>
              <a:lstStyle/>
              <a:p>
                <a:r>
                  <a:rPr kumimoji="1" lang="ja-JP" altLang="en-US" sz="2400" b="1">
                    <a:solidFill>
                      <a:schemeClr val="accent5">
                        <a:lumMod val="75000"/>
                      </a:schemeClr>
                    </a:solidFill>
                    <a:latin typeface="BIZ UDPゴシック" panose="020B0400000000000000" pitchFamily="50" charset="-128"/>
                    <a:ea typeface="BIZ UDPゴシック"/>
                  </a:rPr>
                  <a:t>女性のヘルスリテラシーの向上</a:t>
                </a:r>
                <a:endParaRPr lang="ja-JP" altLang="en-US" sz="2400">
                  <a:solidFill>
                    <a:srgbClr val="FF0000"/>
                  </a:solidFill>
                  <a:latin typeface="BIZ UDPゴシック" panose="020B0400000000000000" pitchFamily="50" charset="-128"/>
                  <a:ea typeface="BIZ UDPゴシック"/>
                </a:endParaRPr>
              </a:p>
            </p:txBody>
          </p:sp>
        </p:grpSp>
        <p:sp>
          <p:nvSpPr>
            <p:cNvPr id="2" name="テキスト ボックス 1">
              <a:extLst>
                <a:ext uri="{FF2B5EF4-FFF2-40B4-BE49-F238E27FC236}">
                  <a16:creationId xmlns:a16="http://schemas.microsoft.com/office/drawing/2014/main" id="{68F07598-0C21-600A-2489-C1F1A5226714}"/>
                </a:ext>
              </a:extLst>
            </p:cNvPr>
            <p:cNvSpPr txBox="1"/>
            <p:nvPr/>
          </p:nvSpPr>
          <p:spPr>
            <a:xfrm>
              <a:off x="301190" y="1413717"/>
              <a:ext cx="1868814" cy="461665"/>
            </a:xfrm>
            <a:prstGeom prst="rect">
              <a:avLst/>
            </a:prstGeom>
            <a:noFill/>
          </p:spPr>
          <p:txBody>
            <a:bodyPr wrap="none" lIns="91440" tIns="45720" rIns="91440" bIns="45720" rtlCol="0" anchor="t">
              <a:spAutoFit/>
            </a:bodyPr>
            <a:lstStyle/>
            <a:p>
              <a:r>
                <a:rPr lang="ja-JP" altLang="en-US" sz="2400" b="1">
                  <a:solidFill>
                    <a:schemeClr val="accent5">
                      <a:lumMod val="75000"/>
                    </a:schemeClr>
                  </a:solidFill>
                  <a:latin typeface="BIZ UDPゴシック" panose="020B0400000000000000" pitchFamily="50" charset="-128"/>
                  <a:ea typeface="BIZ UDPゴシック"/>
                </a:rPr>
                <a:t>女性の健康関連事業</a:t>
              </a:r>
              <a:endParaRPr lang="ja-JP" altLang="en-US" sz="2400">
                <a:latin typeface="BIZ UDPゴシック" panose="020B0400000000000000" pitchFamily="50" charset="-128"/>
                <a:ea typeface="BIZ UDPゴシック"/>
              </a:endParaRPr>
            </a:p>
          </p:txBody>
        </p:sp>
        <p:sp>
          <p:nvSpPr>
            <p:cNvPr id="3" name="テキスト ボックス 2">
              <a:extLst>
                <a:ext uri="{FF2B5EF4-FFF2-40B4-BE49-F238E27FC236}">
                  <a16:creationId xmlns:a16="http://schemas.microsoft.com/office/drawing/2014/main" id="{1E0D1209-59B8-F952-09D8-65F1CA8C9E3E}"/>
                </a:ext>
              </a:extLst>
            </p:cNvPr>
            <p:cNvSpPr txBox="1"/>
            <p:nvPr/>
          </p:nvSpPr>
          <p:spPr>
            <a:xfrm>
              <a:off x="386353" y="264499"/>
              <a:ext cx="2503374" cy="646986"/>
            </a:xfrm>
            <a:prstGeom prst="roundRect">
              <a:avLst/>
            </a:prstGeom>
            <a:solidFill>
              <a:srgbClr val="2E75B6"/>
            </a:solidFill>
          </p:spPr>
          <p:txBody>
            <a:bodyPr wrap="square" rtlCol="0" anchor="ctr" anchorCtr="0">
              <a:spAutoFit/>
            </a:bodyPr>
            <a:lstStyle/>
            <a:p>
              <a:r>
                <a:rPr lang="ja-JP" altLang="en-US" sz="3200" b="1">
                  <a:solidFill>
                    <a:schemeClr val="bg1"/>
                  </a:solidFill>
                  <a:latin typeface="Meiryo UI" panose="020B0604030504040204" pitchFamily="50" charset="-128"/>
                  <a:ea typeface="Meiryo UI" panose="020B0604030504040204" pitchFamily="50" charset="-128"/>
                </a:rPr>
                <a:t>　健康づくり</a:t>
              </a:r>
              <a:endParaRPr lang="ja-JP" altLang="en-US" sz="2400" b="1">
                <a:solidFill>
                  <a:schemeClr val="bg1"/>
                </a:solidFill>
                <a:latin typeface="Meiryo UI" panose="020B0604030504040204" pitchFamily="50" charset="-128"/>
                <a:ea typeface="Meiryo UI" panose="020B0604030504040204" pitchFamily="50" charset="-128"/>
              </a:endParaRPr>
            </a:p>
          </p:txBody>
        </p:sp>
      </p:grpSp>
      <p:grpSp>
        <p:nvGrpSpPr>
          <p:cNvPr id="8" name="グループ化 7">
            <a:extLst>
              <a:ext uri="{FF2B5EF4-FFF2-40B4-BE49-F238E27FC236}">
                <a16:creationId xmlns:a16="http://schemas.microsoft.com/office/drawing/2014/main" id="{CFC8FA80-1FD8-37C6-448A-B9DB0E6F70B8}"/>
              </a:ext>
            </a:extLst>
          </p:cNvPr>
          <p:cNvGrpSpPr/>
          <p:nvPr/>
        </p:nvGrpSpPr>
        <p:grpSpPr>
          <a:xfrm>
            <a:off x="6829993" y="3444657"/>
            <a:ext cx="4258845" cy="3309450"/>
            <a:chOff x="6829993" y="3444657"/>
            <a:chExt cx="4258845" cy="3309450"/>
          </a:xfrm>
        </p:grpSpPr>
        <p:pic>
          <p:nvPicPr>
            <p:cNvPr id="31" name="図 30">
              <a:extLst>
                <a:ext uri="{FF2B5EF4-FFF2-40B4-BE49-F238E27FC236}">
                  <a16:creationId xmlns:a16="http://schemas.microsoft.com/office/drawing/2014/main" id="{E8AEC0D4-AA1E-AD82-EC32-C3D07C9077D7}"/>
                </a:ext>
              </a:extLst>
            </p:cNvPr>
            <p:cNvPicPr>
              <a:picLocks noChangeAspect="1"/>
            </p:cNvPicPr>
            <p:nvPr/>
          </p:nvPicPr>
          <p:blipFill>
            <a:blip r:embed="rId5"/>
            <a:stretch>
              <a:fillRect/>
            </a:stretch>
          </p:blipFill>
          <p:spPr>
            <a:xfrm>
              <a:off x="6829993" y="3444657"/>
              <a:ext cx="4258845" cy="3186340"/>
            </a:xfrm>
            <a:prstGeom prst="rect">
              <a:avLst/>
            </a:prstGeom>
          </p:spPr>
        </p:pic>
        <p:sp>
          <p:nvSpPr>
            <p:cNvPr id="21" name="テキスト ボックス 20">
              <a:extLst>
                <a:ext uri="{FF2B5EF4-FFF2-40B4-BE49-F238E27FC236}">
                  <a16:creationId xmlns:a16="http://schemas.microsoft.com/office/drawing/2014/main" id="{D0D13267-03FC-F984-478F-9FE7E7329C1D}"/>
                </a:ext>
              </a:extLst>
            </p:cNvPr>
            <p:cNvSpPr txBox="1"/>
            <p:nvPr/>
          </p:nvSpPr>
          <p:spPr>
            <a:xfrm>
              <a:off x="7956245" y="6507886"/>
              <a:ext cx="2616422" cy="246221"/>
            </a:xfrm>
            <a:prstGeom prst="rect">
              <a:avLst/>
            </a:prstGeom>
            <a:noFill/>
          </p:spPr>
          <p:txBody>
            <a:bodyPr wrap="none" rtlCol="0">
              <a:spAutoFit/>
            </a:bodyPr>
            <a:lstStyle/>
            <a:p>
              <a:r>
                <a:rPr kumimoji="1" lang="ja-JP" altLang="en-US" sz="1000">
                  <a:latin typeface="BIZ UDPゴシック" panose="020B0400000000000000" pitchFamily="50" charset="-128"/>
                  <a:ea typeface="BIZ UDPゴシック" panose="020B0400000000000000" pitchFamily="50" charset="-128"/>
                </a:rPr>
                <a:t>健康経営研修（中野区役所管理職向け研修）</a:t>
              </a:r>
            </a:p>
          </p:txBody>
        </p:sp>
        <p:sp>
          <p:nvSpPr>
            <p:cNvPr id="4" name="正方形/長方形 3">
              <a:extLst>
                <a:ext uri="{FF2B5EF4-FFF2-40B4-BE49-F238E27FC236}">
                  <a16:creationId xmlns:a16="http://schemas.microsoft.com/office/drawing/2014/main" id="{10A28876-D5E6-2CE3-FACB-36BE2FC25182}"/>
                </a:ext>
              </a:extLst>
            </p:cNvPr>
            <p:cNvSpPr/>
            <p:nvPr/>
          </p:nvSpPr>
          <p:spPr>
            <a:xfrm>
              <a:off x="7650769" y="4121025"/>
              <a:ext cx="2391301" cy="4183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A3DA7386-CB26-F263-5D98-CE1542DB57A0}"/>
              </a:ext>
            </a:extLst>
          </p:cNvPr>
          <p:cNvSpPr txBox="1"/>
          <p:nvPr/>
        </p:nvSpPr>
        <p:spPr>
          <a:xfrm>
            <a:off x="5262632" y="293102"/>
            <a:ext cx="4169731" cy="707886"/>
          </a:xfrm>
          <a:prstGeom prst="rect">
            <a:avLst/>
          </a:prstGeom>
          <a:noFill/>
        </p:spPr>
        <p:txBody>
          <a:bodyPr wrap="none" lIns="91440" tIns="45720" rIns="91440" bIns="45720" rtlCol="0" anchor="t">
            <a:spAutoFit/>
          </a:bodyPr>
          <a:lstStyle/>
          <a:p>
            <a:r>
              <a:rPr kumimoji="1" lang="ja-JP" altLang="en-US" sz="4000" b="1">
                <a:solidFill>
                  <a:schemeClr val="accent5">
                    <a:lumMod val="75000"/>
                  </a:schemeClr>
                </a:solidFill>
                <a:highlight>
                  <a:srgbClr val="00FFFF"/>
                </a:highlight>
                <a:latin typeface="BIZ UDPゴシック" panose="020B0400000000000000" pitchFamily="50" charset="-128"/>
                <a:ea typeface="BIZ UDPゴシック"/>
              </a:rPr>
              <a:t>女性の健康づくり</a:t>
            </a:r>
            <a:endParaRPr lang="ja-JP" altLang="en-US" sz="3200">
              <a:latin typeface="BIZ UDPゴシック" panose="020B0400000000000000" pitchFamily="50" charset="-128"/>
              <a:ea typeface="BIZ UDPゴシック"/>
            </a:endParaRPr>
          </a:p>
        </p:txBody>
      </p:sp>
      <p:sp>
        <p:nvSpPr>
          <p:cNvPr id="13" name="吹き出し: 角を丸めた四角形 12">
            <a:extLst>
              <a:ext uri="{FF2B5EF4-FFF2-40B4-BE49-F238E27FC236}">
                <a16:creationId xmlns:a16="http://schemas.microsoft.com/office/drawing/2014/main" id="{78623AD1-C6EC-B735-BF2A-8E939BB8080B}"/>
              </a:ext>
            </a:extLst>
          </p:cNvPr>
          <p:cNvSpPr/>
          <p:nvPr/>
        </p:nvSpPr>
        <p:spPr>
          <a:xfrm>
            <a:off x="3562279" y="515386"/>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5" name="スライド番号プレースホルダー 3">
            <a:extLst>
              <a:ext uri="{FF2B5EF4-FFF2-40B4-BE49-F238E27FC236}">
                <a16:creationId xmlns:a16="http://schemas.microsoft.com/office/drawing/2014/main" id="{A0A7894C-8E7F-C110-BB93-9DF2F834397E}"/>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28</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1470753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D6D4D-5BCF-01B6-2C47-6C56E7E4ADF8}"/>
            </a:ext>
          </a:extLst>
        </p:cNvPr>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39927D9C-0B94-DA6A-CA77-AB55ADC73DDA}"/>
              </a:ext>
            </a:extLst>
          </p:cNvPr>
          <p:cNvGrpSpPr/>
          <p:nvPr/>
        </p:nvGrpSpPr>
        <p:grpSpPr>
          <a:xfrm>
            <a:off x="321479" y="2300646"/>
            <a:ext cx="9509610" cy="794721"/>
            <a:chOff x="6324813" y="1330831"/>
            <a:chExt cx="9509610" cy="794721"/>
          </a:xfrm>
        </p:grpSpPr>
        <p:grpSp>
          <p:nvGrpSpPr>
            <p:cNvPr id="6" name="グループ化 5">
              <a:extLst>
                <a:ext uri="{FF2B5EF4-FFF2-40B4-BE49-F238E27FC236}">
                  <a16:creationId xmlns:a16="http://schemas.microsoft.com/office/drawing/2014/main" id="{48085CBD-C7F2-A44C-B3FA-B6574FD03B98}"/>
                </a:ext>
              </a:extLst>
            </p:cNvPr>
            <p:cNvGrpSpPr/>
            <p:nvPr/>
          </p:nvGrpSpPr>
          <p:grpSpPr>
            <a:xfrm>
              <a:off x="6324813" y="1330831"/>
              <a:ext cx="5732660" cy="513662"/>
              <a:chOff x="5343486" y="1574958"/>
              <a:chExt cx="4304915" cy="485500"/>
            </a:xfrm>
          </p:grpSpPr>
          <p:sp>
            <p:nvSpPr>
              <p:cNvPr id="7" name="テキスト ボックス 6">
                <a:extLst>
                  <a:ext uri="{FF2B5EF4-FFF2-40B4-BE49-F238E27FC236}">
                    <a16:creationId xmlns:a16="http://schemas.microsoft.com/office/drawing/2014/main" id="{5B178E10-0CEC-84BB-C697-71C78B0B1BF4}"/>
                  </a:ext>
                </a:extLst>
              </p:cNvPr>
              <p:cNvSpPr txBox="1"/>
              <p:nvPr/>
            </p:nvSpPr>
            <p:spPr>
              <a:xfrm>
                <a:off x="6486717" y="1598793"/>
                <a:ext cx="184731" cy="461665"/>
              </a:xfrm>
              <a:prstGeom prst="rect">
                <a:avLst/>
              </a:prstGeom>
              <a:noFill/>
            </p:spPr>
            <p:txBody>
              <a:bodyPr wrap="none" lIns="91440" tIns="45720" rIns="91440" bIns="45720" rtlCol="0" anchor="t">
                <a:spAutoFit/>
              </a:bodyPr>
              <a:lstStyle/>
              <a:p>
                <a:endParaRPr lang="ja-JP" altLang="en-US" sz="2400">
                  <a:latin typeface="BIZ UDPゴシック" panose="020B0400000000000000" pitchFamily="50" charset="-128"/>
                  <a:ea typeface="BIZ UDPゴシック"/>
                </a:endParaRPr>
              </a:p>
            </p:txBody>
          </p:sp>
          <p:sp>
            <p:nvSpPr>
              <p:cNvPr id="9" name="テキスト ボックス 8">
                <a:extLst>
                  <a:ext uri="{FF2B5EF4-FFF2-40B4-BE49-F238E27FC236}">
                    <a16:creationId xmlns:a16="http://schemas.microsoft.com/office/drawing/2014/main" id="{D28F93CD-406C-3238-E393-E140E9DCAE74}"/>
                  </a:ext>
                </a:extLst>
              </p:cNvPr>
              <p:cNvSpPr txBox="1"/>
              <p:nvPr/>
            </p:nvSpPr>
            <p:spPr>
              <a:xfrm>
                <a:off x="5343486" y="1574958"/>
                <a:ext cx="4304915" cy="436354"/>
              </a:xfrm>
              <a:prstGeom prst="rect">
                <a:avLst/>
              </a:prstGeom>
              <a:noFill/>
            </p:spPr>
            <p:txBody>
              <a:bodyPr wrap="none" lIns="91440" tIns="45720" rIns="91440" bIns="45720" rtlCol="0" anchor="t">
                <a:spAutoFit/>
              </a:bodyPr>
              <a:lstStyle/>
              <a:p>
                <a:r>
                  <a:rPr kumimoji="1" lang="ja-JP" altLang="en-US" sz="2400" b="1">
                    <a:solidFill>
                      <a:schemeClr val="accent5">
                        <a:lumMod val="75000"/>
                      </a:schemeClr>
                    </a:solidFill>
                    <a:latin typeface="BIZ UDPゴシック" panose="020B0400000000000000" pitchFamily="50" charset="-128"/>
                    <a:ea typeface="BIZ UDPゴシック"/>
                  </a:rPr>
                  <a:t>健康分析データの共有による</a:t>
                </a:r>
                <a:r>
                  <a:rPr kumimoji="1" lang="en-US" altLang="ja-JP" sz="2400" b="1">
                    <a:solidFill>
                      <a:schemeClr val="accent5">
                        <a:lumMod val="75000"/>
                      </a:schemeClr>
                    </a:solidFill>
                    <a:latin typeface="BIZ UDPゴシック" panose="020B0400000000000000" pitchFamily="50" charset="-128"/>
                    <a:ea typeface="BIZ UDPゴシック"/>
                  </a:rPr>
                  <a:t>EBPM</a:t>
                </a:r>
                <a:r>
                  <a:rPr kumimoji="1" lang="ja-JP" altLang="en-US" sz="2400" b="1">
                    <a:solidFill>
                      <a:schemeClr val="accent5">
                        <a:lumMod val="75000"/>
                      </a:schemeClr>
                    </a:solidFill>
                    <a:latin typeface="BIZ UDPゴシック" panose="020B0400000000000000" pitchFamily="50" charset="-128"/>
                    <a:ea typeface="BIZ UDPゴシック"/>
                  </a:rPr>
                  <a:t>促進</a:t>
                </a:r>
                <a:endParaRPr lang="ja-JP" altLang="en-US">
                  <a:solidFill>
                    <a:srgbClr val="FF0000"/>
                  </a:solidFill>
                  <a:highlight>
                    <a:srgbClr val="FFFF00"/>
                  </a:highlight>
                  <a:latin typeface="BIZ UDPゴシック" panose="020B0400000000000000" pitchFamily="50" charset="-128"/>
                  <a:ea typeface="BIZ UDPゴシック"/>
                </a:endParaRPr>
              </a:p>
            </p:txBody>
          </p:sp>
        </p:grpSp>
        <p:sp>
          <p:nvSpPr>
            <p:cNvPr id="20" name="テキスト ボックス 19">
              <a:extLst>
                <a:ext uri="{FF2B5EF4-FFF2-40B4-BE49-F238E27FC236}">
                  <a16:creationId xmlns:a16="http://schemas.microsoft.com/office/drawing/2014/main" id="{8967CCF5-2ABF-A32C-7109-17E4F54CEF8F}"/>
                </a:ext>
              </a:extLst>
            </p:cNvPr>
            <p:cNvSpPr txBox="1"/>
            <p:nvPr/>
          </p:nvSpPr>
          <p:spPr>
            <a:xfrm>
              <a:off x="6324813" y="1756220"/>
              <a:ext cx="9509610" cy="369332"/>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一体的実施事業における</a:t>
              </a:r>
              <a:r>
                <a:rPr kumimoji="1" lang="en-US" altLang="ja-JP">
                  <a:latin typeface="BIZ UDゴシック" panose="020B0400000000000000" pitchFamily="49" charset="-128"/>
                  <a:ea typeface="BIZ UDゴシック" panose="020B0400000000000000" pitchFamily="49" charset="-128"/>
                </a:rPr>
                <a:t>KDB</a:t>
              </a:r>
              <a:r>
                <a:rPr kumimoji="1" lang="ja-JP" altLang="en-US">
                  <a:latin typeface="BIZ UDゴシック" panose="020B0400000000000000" pitchFamily="49" charset="-128"/>
                  <a:ea typeface="BIZ UDゴシック" panose="020B0400000000000000" pitchFamily="49" charset="-128"/>
                </a:rPr>
                <a:t>データ分析（九州大学との連携）、分析結果を広く発信</a:t>
              </a:r>
              <a:endParaRPr kumimoji="1" lang="en-US" altLang="ja-JP">
                <a:latin typeface="BIZ UDゴシック" panose="020B0400000000000000" pitchFamily="49" charset="-128"/>
                <a:ea typeface="BIZ UDゴシック" panose="020B0400000000000000" pitchFamily="49" charset="-128"/>
              </a:endParaRPr>
            </a:p>
          </p:txBody>
        </p:sp>
      </p:grpSp>
      <p:grpSp>
        <p:nvGrpSpPr>
          <p:cNvPr id="10" name="グループ化 9">
            <a:extLst>
              <a:ext uri="{FF2B5EF4-FFF2-40B4-BE49-F238E27FC236}">
                <a16:creationId xmlns:a16="http://schemas.microsoft.com/office/drawing/2014/main" id="{D27FC01A-BB96-F491-BFCF-B744C5A06233}"/>
              </a:ext>
            </a:extLst>
          </p:cNvPr>
          <p:cNvGrpSpPr/>
          <p:nvPr/>
        </p:nvGrpSpPr>
        <p:grpSpPr>
          <a:xfrm>
            <a:off x="321479" y="1209588"/>
            <a:ext cx="10694863" cy="1108287"/>
            <a:chOff x="318710" y="1209588"/>
            <a:chExt cx="9235064" cy="1108287"/>
          </a:xfrm>
        </p:grpSpPr>
        <p:sp>
          <p:nvSpPr>
            <p:cNvPr id="14" name="テキスト ボックス 13">
              <a:extLst>
                <a:ext uri="{FF2B5EF4-FFF2-40B4-BE49-F238E27FC236}">
                  <a16:creationId xmlns:a16="http://schemas.microsoft.com/office/drawing/2014/main" id="{E890D8A1-975C-BE92-478E-426A6B0BE95D}"/>
                </a:ext>
              </a:extLst>
            </p:cNvPr>
            <p:cNvSpPr txBox="1"/>
            <p:nvPr/>
          </p:nvSpPr>
          <p:spPr>
            <a:xfrm>
              <a:off x="318710" y="1671544"/>
              <a:ext cx="9235064" cy="646331"/>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がん検診・特定健診の受診</a:t>
              </a:r>
              <a:r>
                <a:rPr lang="ja-JP" altLang="en-US">
                  <a:latin typeface="BIZ UDゴシック" panose="020B0400000000000000" pitchFamily="49" charset="-128"/>
                  <a:ea typeface="BIZ UDゴシック" panose="020B0400000000000000" pitchFamily="49" charset="-128"/>
                </a:rPr>
                <a:t>に</a:t>
              </a:r>
              <a:r>
                <a:rPr kumimoji="1" lang="ja-JP" altLang="en-US">
                  <a:latin typeface="BIZ UDゴシック" panose="020B0400000000000000" pitchFamily="49" charset="-128"/>
                  <a:ea typeface="BIZ UDゴシック" panose="020B0400000000000000" pitchFamily="49" charset="-128"/>
                </a:rPr>
                <a:t>コミュニティポイント（デジタル地域通貨「ナカペイ」に交換）を導入し受診率を向上</a:t>
              </a:r>
              <a:endParaRPr lang="en-US" altLang="ja-JP">
                <a:latin typeface="BIZ UDゴシック" panose="020B0400000000000000" pitchFamily="49" charset="-128"/>
                <a:ea typeface="BIZ UDゴシック" panose="020B0400000000000000" pitchFamily="49" charset="-128"/>
              </a:endParaRPr>
            </a:p>
          </p:txBody>
        </p:sp>
        <p:sp>
          <p:nvSpPr>
            <p:cNvPr id="2" name="テキスト ボックス 1">
              <a:extLst>
                <a:ext uri="{FF2B5EF4-FFF2-40B4-BE49-F238E27FC236}">
                  <a16:creationId xmlns:a16="http://schemas.microsoft.com/office/drawing/2014/main" id="{17C60597-983C-EC38-39BA-63CFD250A146}"/>
                </a:ext>
              </a:extLst>
            </p:cNvPr>
            <p:cNvSpPr txBox="1"/>
            <p:nvPr/>
          </p:nvSpPr>
          <p:spPr>
            <a:xfrm>
              <a:off x="336231" y="1209588"/>
              <a:ext cx="5197950" cy="461665"/>
            </a:xfrm>
            <a:prstGeom prst="rect">
              <a:avLst/>
            </a:prstGeom>
            <a:noFill/>
          </p:spPr>
          <p:txBody>
            <a:bodyPr wrap="none" lIns="91440" tIns="45720" rIns="91440" bIns="45720" rtlCol="0" anchor="t">
              <a:spAutoFit/>
            </a:bodyPr>
            <a:lstStyle/>
            <a:p>
              <a:r>
                <a:rPr lang="ja-JP" altLang="en-US" sz="2400" b="1">
                  <a:solidFill>
                    <a:schemeClr val="accent5">
                      <a:lumMod val="75000"/>
                    </a:schemeClr>
                  </a:solidFill>
                  <a:latin typeface="BIZ UDPゴシック" panose="020B0400000000000000" pitchFamily="50" charset="-128"/>
                  <a:ea typeface="BIZ UDPゴシック"/>
                </a:rPr>
                <a:t>がん検診等の実施及び受診勧奨事業の実施</a:t>
              </a:r>
              <a:endParaRPr lang="ja-JP" altLang="en-US">
                <a:highlight>
                  <a:srgbClr val="FFFF00"/>
                </a:highlight>
                <a:latin typeface="BIZ UDPゴシック" panose="020B0400000000000000" pitchFamily="50" charset="-128"/>
                <a:ea typeface="BIZ UDPゴシック"/>
              </a:endParaRPr>
            </a:p>
          </p:txBody>
        </p:sp>
      </p:grpSp>
      <p:sp>
        <p:nvSpPr>
          <p:cNvPr id="23" name="テキスト ボックス 22">
            <a:extLst>
              <a:ext uri="{FF2B5EF4-FFF2-40B4-BE49-F238E27FC236}">
                <a16:creationId xmlns:a16="http://schemas.microsoft.com/office/drawing/2014/main" id="{6EE88869-2BC0-998A-51CE-ECAD08359F63}"/>
              </a:ext>
            </a:extLst>
          </p:cNvPr>
          <p:cNvSpPr txBox="1"/>
          <p:nvPr/>
        </p:nvSpPr>
        <p:spPr>
          <a:xfrm>
            <a:off x="9341798" y="6640093"/>
            <a:ext cx="1978427" cy="246221"/>
          </a:xfrm>
          <a:prstGeom prst="rect">
            <a:avLst/>
          </a:prstGeom>
          <a:noFill/>
        </p:spPr>
        <p:txBody>
          <a:bodyPr wrap="none" rtlCol="0">
            <a:spAutoFit/>
          </a:bodyPr>
          <a:lstStyle/>
          <a:p>
            <a:r>
              <a:rPr kumimoji="1" lang="en-US" altLang="ja-JP" sz="1000">
                <a:latin typeface="BIZ UDPゴシック" panose="020B0400000000000000" pitchFamily="50" charset="-128"/>
                <a:ea typeface="BIZ UDPゴシック" panose="020B0400000000000000" pitchFamily="50" charset="-128"/>
              </a:rPr>
              <a:t>NIC</a:t>
            </a:r>
            <a:r>
              <a:rPr kumimoji="1" lang="ja-JP" altLang="en-US" sz="1000">
                <a:latin typeface="BIZ UDPゴシック" panose="020B0400000000000000" pitchFamily="50" charset="-128"/>
                <a:ea typeface="BIZ UDPゴシック" panose="020B0400000000000000" pitchFamily="50" charset="-128"/>
              </a:rPr>
              <a:t>＋協定事業者との共催事業</a:t>
            </a:r>
          </a:p>
        </p:txBody>
      </p:sp>
      <p:sp>
        <p:nvSpPr>
          <p:cNvPr id="3" name="テキスト ボックス 2">
            <a:extLst>
              <a:ext uri="{FF2B5EF4-FFF2-40B4-BE49-F238E27FC236}">
                <a16:creationId xmlns:a16="http://schemas.microsoft.com/office/drawing/2014/main" id="{46CC5E4F-D32A-D544-FCD4-F795757A6A01}"/>
              </a:ext>
            </a:extLst>
          </p:cNvPr>
          <p:cNvSpPr txBox="1"/>
          <p:nvPr/>
        </p:nvSpPr>
        <p:spPr>
          <a:xfrm>
            <a:off x="386353" y="264499"/>
            <a:ext cx="2503374" cy="646986"/>
          </a:xfrm>
          <a:prstGeom prst="roundRect">
            <a:avLst/>
          </a:prstGeom>
          <a:solidFill>
            <a:srgbClr val="2E75B6"/>
          </a:solidFill>
        </p:spPr>
        <p:txBody>
          <a:bodyPr wrap="square" rtlCol="0" anchor="ctr" anchorCtr="0">
            <a:spAutoFit/>
          </a:bodyPr>
          <a:lstStyle/>
          <a:p>
            <a:r>
              <a:rPr lang="ja-JP" altLang="en-US" sz="3200" b="1">
                <a:solidFill>
                  <a:schemeClr val="bg1"/>
                </a:solidFill>
                <a:latin typeface="Meiryo UI" panose="020B0604030504040204" pitchFamily="50" charset="-128"/>
                <a:ea typeface="Meiryo UI" panose="020B0604030504040204" pitchFamily="50" charset="-128"/>
              </a:rPr>
              <a:t>　健康づくり</a:t>
            </a:r>
            <a:endParaRPr lang="ja-JP" altLang="en-US" sz="2400" b="1">
              <a:solidFill>
                <a:schemeClr val="bg1"/>
              </a:solidFill>
              <a:latin typeface="Meiryo UI" panose="020B0604030504040204" pitchFamily="50" charset="-128"/>
              <a:ea typeface="Meiryo UI" panose="020B0604030504040204" pitchFamily="50" charset="-128"/>
            </a:endParaRPr>
          </a:p>
        </p:txBody>
      </p:sp>
      <p:grpSp>
        <p:nvGrpSpPr>
          <p:cNvPr id="11" name="グループ化 10">
            <a:extLst>
              <a:ext uri="{FF2B5EF4-FFF2-40B4-BE49-F238E27FC236}">
                <a16:creationId xmlns:a16="http://schemas.microsoft.com/office/drawing/2014/main" id="{74EBE721-0699-6B1C-1342-B7D66AFB6BB7}"/>
              </a:ext>
            </a:extLst>
          </p:cNvPr>
          <p:cNvGrpSpPr/>
          <p:nvPr/>
        </p:nvGrpSpPr>
        <p:grpSpPr>
          <a:xfrm>
            <a:off x="321479" y="3184734"/>
            <a:ext cx="6769081" cy="1021776"/>
            <a:chOff x="301190" y="1413717"/>
            <a:chExt cx="6769081" cy="1021776"/>
          </a:xfrm>
        </p:grpSpPr>
        <p:sp>
          <p:nvSpPr>
            <p:cNvPr id="13" name="テキスト ボックス 12">
              <a:extLst>
                <a:ext uri="{FF2B5EF4-FFF2-40B4-BE49-F238E27FC236}">
                  <a16:creationId xmlns:a16="http://schemas.microsoft.com/office/drawing/2014/main" id="{1F0D8CE1-1B29-229B-F2E3-5F3D8F3D4FFB}"/>
                </a:ext>
              </a:extLst>
            </p:cNvPr>
            <p:cNvSpPr txBox="1"/>
            <p:nvPr/>
          </p:nvSpPr>
          <p:spPr>
            <a:xfrm>
              <a:off x="301190" y="1789162"/>
              <a:ext cx="6769081" cy="646331"/>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日々の歩数やイベント参加をすることでポイントをためて、デジタル地域通貨「ナカペイ」に交換</a:t>
              </a:r>
              <a:endParaRPr lang="en-US" altLang="ja-JP">
                <a:latin typeface="BIZ UDゴシック" panose="020B0400000000000000" pitchFamily="49" charset="-128"/>
                <a:ea typeface="BIZ UDゴシック" panose="020B0400000000000000" pitchFamily="49" charset="-128"/>
              </a:endParaRPr>
            </a:p>
          </p:txBody>
        </p:sp>
        <p:sp>
          <p:nvSpPr>
            <p:cNvPr id="17" name="テキスト ボックス 16">
              <a:extLst>
                <a:ext uri="{FF2B5EF4-FFF2-40B4-BE49-F238E27FC236}">
                  <a16:creationId xmlns:a16="http://schemas.microsoft.com/office/drawing/2014/main" id="{B4E535DE-0972-0BD5-13E1-EF9B527F5448}"/>
                </a:ext>
              </a:extLst>
            </p:cNvPr>
            <p:cNvSpPr txBox="1"/>
            <p:nvPr/>
          </p:nvSpPr>
          <p:spPr>
            <a:xfrm>
              <a:off x="301190" y="1413717"/>
              <a:ext cx="3887603" cy="461665"/>
            </a:xfrm>
            <a:prstGeom prst="rect">
              <a:avLst/>
            </a:prstGeom>
            <a:noFill/>
          </p:spPr>
          <p:txBody>
            <a:bodyPr wrap="none" lIns="91440" tIns="45720" rIns="91440" bIns="45720" rtlCol="0" anchor="t">
              <a:spAutoFit/>
            </a:bodyPr>
            <a:lstStyle/>
            <a:p>
              <a:r>
                <a:rPr lang="ja-JP" altLang="en-US" sz="2400" b="1">
                  <a:solidFill>
                    <a:schemeClr val="accent5">
                      <a:lumMod val="75000"/>
                    </a:schemeClr>
                  </a:solidFill>
                  <a:latin typeface="BIZ UDPゴシック" panose="020B0400000000000000" pitchFamily="50" charset="-128"/>
                  <a:ea typeface="BIZ UDPゴシック"/>
                </a:rPr>
                <a:t>ポイント事業（健幸ポイント）</a:t>
              </a:r>
              <a:endParaRPr lang="ja-JP" altLang="en-US">
                <a:highlight>
                  <a:srgbClr val="FFFF00"/>
                </a:highlight>
                <a:latin typeface="BIZ UDPゴシック" panose="020B0400000000000000" pitchFamily="50" charset="-128"/>
                <a:ea typeface="BIZ UDPゴシック"/>
              </a:endParaRPr>
            </a:p>
          </p:txBody>
        </p:sp>
      </p:grpSp>
      <p:grpSp>
        <p:nvGrpSpPr>
          <p:cNvPr id="18" name="グループ化 17">
            <a:extLst>
              <a:ext uri="{FF2B5EF4-FFF2-40B4-BE49-F238E27FC236}">
                <a16:creationId xmlns:a16="http://schemas.microsoft.com/office/drawing/2014/main" id="{6AC9FD37-8E11-2E1D-1E0F-7C56D9C98117}"/>
              </a:ext>
            </a:extLst>
          </p:cNvPr>
          <p:cNvGrpSpPr/>
          <p:nvPr/>
        </p:nvGrpSpPr>
        <p:grpSpPr>
          <a:xfrm>
            <a:off x="321479" y="4250668"/>
            <a:ext cx="8271310" cy="1151829"/>
            <a:chOff x="301190" y="1413717"/>
            <a:chExt cx="8271310" cy="1151829"/>
          </a:xfrm>
        </p:grpSpPr>
        <p:sp>
          <p:nvSpPr>
            <p:cNvPr id="19" name="テキスト ボックス 18">
              <a:extLst>
                <a:ext uri="{FF2B5EF4-FFF2-40B4-BE49-F238E27FC236}">
                  <a16:creationId xmlns:a16="http://schemas.microsoft.com/office/drawing/2014/main" id="{EB3E21BA-4021-5B6D-1731-CE52E575E369}"/>
                </a:ext>
              </a:extLst>
            </p:cNvPr>
            <p:cNvSpPr txBox="1"/>
            <p:nvPr/>
          </p:nvSpPr>
          <p:spPr>
            <a:xfrm>
              <a:off x="321480" y="1842271"/>
              <a:ext cx="8251020" cy="723275"/>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どまんなか市、クリエイティブ祭り等</a:t>
              </a:r>
              <a:r>
                <a:rPr lang="ja-JP" altLang="en-US">
                  <a:latin typeface="BIZ UDゴシック" panose="020B0400000000000000" pitchFamily="49" charset="-128"/>
                  <a:ea typeface="BIZ UDゴシック" panose="020B0400000000000000" pitchFamily="49" charset="-128"/>
                </a:rPr>
                <a:t>の開催（</a:t>
              </a:r>
              <a:r>
                <a:rPr lang="en-US" altLang="ja-JP">
                  <a:latin typeface="BIZ UDゴシック" panose="020B0400000000000000" pitchFamily="49" charset="-128"/>
                  <a:ea typeface="BIZ UDゴシック" panose="020B0400000000000000" pitchFamily="49" charset="-128"/>
                </a:rPr>
                <a:t>NIC+</a:t>
              </a:r>
              <a:r>
                <a:rPr lang="ja-JP" altLang="en-US">
                  <a:latin typeface="BIZ UDゴシック" panose="020B0400000000000000" pitchFamily="49" charset="-128"/>
                  <a:ea typeface="BIZ UDゴシック" panose="020B0400000000000000" pitchFamily="49" charset="-128"/>
                </a:rPr>
                <a:t>事業者との共催事業）</a:t>
              </a:r>
              <a:endParaRPr lang="en-US" altLang="ja-JP">
                <a:latin typeface="BIZ UDゴシック" panose="020B0400000000000000" pitchFamily="49" charset="-128"/>
                <a:ea typeface="BIZ UDゴシック" panose="020B0400000000000000" pitchFamily="49" charset="-128"/>
              </a:endParaRPr>
            </a:p>
            <a:p>
              <a:pPr marL="285750" indent="-285750">
                <a:spcBef>
                  <a:spcPts val="600"/>
                </a:spcBef>
                <a:buFont typeface="BIZ UDゴシック" panose="020B0400000000000000" pitchFamily="49" charset="-128"/>
                <a:buChar char="○"/>
              </a:pPr>
              <a:r>
                <a:rPr lang="ja-JP" altLang="en-US">
                  <a:latin typeface="BIZ UDゴシック" panose="020B0400000000000000" pitchFamily="49" charset="-128"/>
                  <a:ea typeface="BIZ UDゴシック" panose="020B0400000000000000" pitchFamily="49" charset="-128"/>
                </a:rPr>
                <a:t>歩行姿勢測定会、健康測定会の開催（区主体）</a:t>
              </a:r>
              <a:endParaRPr lang="en-US" altLang="ja-JP">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C35023CC-D11C-C706-763D-3B3F54BBFA72}"/>
                </a:ext>
              </a:extLst>
            </p:cNvPr>
            <p:cNvSpPr txBox="1"/>
            <p:nvPr/>
          </p:nvSpPr>
          <p:spPr>
            <a:xfrm>
              <a:off x="301190" y="1413717"/>
              <a:ext cx="3103735" cy="461665"/>
            </a:xfrm>
            <a:prstGeom prst="rect">
              <a:avLst/>
            </a:prstGeom>
            <a:noFill/>
          </p:spPr>
          <p:txBody>
            <a:bodyPr wrap="none" lIns="91440" tIns="45720" rIns="91440" bIns="45720" rtlCol="0" anchor="t">
              <a:spAutoFit/>
            </a:bodyPr>
            <a:lstStyle/>
            <a:p>
              <a:r>
                <a:rPr lang="ja-JP" altLang="en-US" sz="2400" b="1">
                  <a:solidFill>
                    <a:schemeClr val="accent5">
                      <a:lumMod val="75000"/>
                    </a:schemeClr>
                  </a:solidFill>
                  <a:latin typeface="BIZ UDPゴシック" panose="020B0400000000000000" pitchFamily="50" charset="-128"/>
                  <a:ea typeface="BIZ UDPゴシック"/>
                </a:rPr>
                <a:t>健康促進イベント事業</a:t>
              </a:r>
              <a:endParaRPr lang="ja-JP" altLang="en-US">
                <a:highlight>
                  <a:srgbClr val="FFFF00"/>
                </a:highlight>
                <a:latin typeface="BIZ UDPゴシック" panose="020B0400000000000000" pitchFamily="50" charset="-128"/>
                <a:ea typeface="BIZ UDPゴシック"/>
              </a:endParaRPr>
            </a:p>
          </p:txBody>
        </p:sp>
      </p:grpSp>
      <p:grpSp>
        <p:nvGrpSpPr>
          <p:cNvPr id="24" name="グループ化 23">
            <a:extLst>
              <a:ext uri="{FF2B5EF4-FFF2-40B4-BE49-F238E27FC236}">
                <a16:creationId xmlns:a16="http://schemas.microsoft.com/office/drawing/2014/main" id="{E2F0E717-00B1-FD56-881D-C0694889548C}"/>
              </a:ext>
            </a:extLst>
          </p:cNvPr>
          <p:cNvGrpSpPr/>
          <p:nvPr/>
        </p:nvGrpSpPr>
        <p:grpSpPr>
          <a:xfrm>
            <a:off x="328126" y="5473373"/>
            <a:ext cx="6197589" cy="1123401"/>
            <a:chOff x="301189" y="1349370"/>
            <a:chExt cx="6197589" cy="1123401"/>
          </a:xfrm>
        </p:grpSpPr>
        <p:sp>
          <p:nvSpPr>
            <p:cNvPr id="25" name="テキスト ボックス 24">
              <a:extLst>
                <a:ext uri="{FF2B5EF4-FFF2-40B4-BE49-F238E27FC236}">
                  <a16:creationId xmlns:a16="http://schemas.microsoft.com/office/drawing/2014/main" id="{5E7E97EF-1BF6-83C1-51CF-0A8E648DB3A9}"/>
                </a:ext>
              </a:extLst>
            </p:cNvPr>
            <p:cNvSpPr txBox="1"/>
            <p:nvPr/>
          </p:nvSpPr>
          <p:spPr>
            <a:xfrm>
              <a:off x="361135" y="1749496"/>
              <a:ext cx="6137643" cy="723275"/>
            </a:xfrm>
            <a:prstGeom prst="rect">
              <a:avLst/>
            </a:prstGeom>
            <a:noFill/>
          </p:spPr>
          <p:txBody>
            <a:bodyPr wrap="square" rtlCol="0">
              <a:spAutoFit/>
            </a:bodyPr>
            <a:lstStyle/>
            <a:p>
              <a:pPr marL="285750" indent="-285750">
                <a:spcBef>
                  <a:spcPts val="600"/>
                </a:spcBef>
                <a:buFont typeface="BIZ UDゴシック" panose="020B0400000000000000" pitchFamily="49" charset="-128"/>
                <a:buChar char="○"/>
              </a:pPr>
              <a:r>
                <a:rPr kumimoji="1" lang="ja-JP" altLang="en-US">
                  <a:latin typeface="BIZ UDゴシック" panose="020B0400000000000000" pitchFamily="49" charset="-128"/>
                  <a:ea typeface="BIZ UDゴシック" panose="020B0400000000000000" pitchFamily="49" charset="-128"/>
                </a:rPr>
                <a:t>区は「健康経営有料法人認定制度」の取得を目指す</a:t>
              </a:r>
              <a:endParaRPr lang="en-US" altLang="ja-JP">
                <a:latin typeface="BIZ UDゴシック" panose="020B0400000000000000" pitchFamily="49" charset="-128"/>
                <a:ea typeface="BIZ UDゴシック" panose="020B0400000000000000" pitchFamily="49" charset="-128"/>
              </a:endParaRPr>
            </a:p>
            <a:p>
              <a:pPr marL="285750" indent="-285750">
                <a:spcBef>
                  <a:spcPts val="600"/>
                </a:spcBef>
                <a:buFont typeface="BIZ UDゴシック" panose="020B0400000000000000" pitchFamily="49" charset="-128"/>
                <a:buChar char="○"/>
              </a:pPr>
              <a:r>
                <a:rPr lang="ja-JP" altLang="en-US">
                  <a:latin typeface="BIZ UDゴシック" panose="020B0400000000000000" pitchFamily="49" charset="-128"/>
                  <a:ea typeface="BIZ UDゴシック" panose="020B0400000000000000" pitchFamily="49" charset="-128"/>
                </a:rPr>
                <a:t>区内企業の健康経営を支援</a:t>
              </a:r>
              <a:endParaRPr lang="en-US" altLang="ja-JP">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75E57D01-67A9-79A4-4A84-D6ED659A9D6A}"/>
                </a:ext>
              </a:extLst>
            </p:cNvPr>
            <p:cNvSpPr txBox="1"/>
            <p:nvPr/>
          </p:nvSpPr>
          <p:spPr>
            <a:xfrm>
              <a:off x="301189" y="1349370"/>
              <a:ext cx="5564344" cy="461665"/>
            </a:xfrm>
            <a:prstGeom prst="rect">
              <a:avLst/>
            </a:prstGeom>
            <a:noFill/>
          </p:spPr>
          <p:txBody>
            <a:bodyPr wrap="none" lIns="91440" tIns="45720" rIns="91440" bIns="45720" rtlCol="0" anchor="t">
              <a:spAutoFit/>
            </a:bodyPr>
            <a:lstStyle/>
            <a:p>
              <a:r>
                <a:rPr lang="ja-JP" altLang="en-US" sz="2400" b="1">
                  <a:solidFill>
                    <a:schemeClr val="accent5">
                      <a:lumMod val="75000"/>
                    </a:schemeClr>
                  </a:solidFill>
                  <a:latin typeface="BIZ UDPゴシック" panose="020B0400000000000000" pitchFamily="50" charset="-128"/>
                  <a:ea typeface="BIZ UDPゴシック"/>
                </a:rPr>
                <a:t>健康経営によるヘルスリテラシーの向上</a:t>
              </a:r>
              <a:endParaRPr lang="ja-JP" altLang="en-US">
                <a:highlight>
                  <a:srgbClr val="FFFF00"/>
                </a:highlight>
                <a:latin typeface="BIZ UDPゴシック" panose="020B0400000000000000" pitchFamily="50" charset="-128"/>
                <a:ea typeface="BIZ UDPゴシック"/>
              </a:endParaRPr>
            </a:p>
          </p:txBody>
        </p:sp>
      </p:grpSp>
      <p:grpSp>
        <p:nvGrpSpPr>
          <p:cNvPr id="30" name="グループ化 29">
            <a:extLst>
              <a:ext uri="{FF2B5EF4-FFF2-40B4-BE49-F238E27FC236}">
                <a16:creationId xmlns:a16="http://schemas.microsoft.com/office/drawing/2014/main" id="{50F9B013-8ACB-D5D6-B79E-D405F1D3672F}"/>
              </a:ext>
            </a:extLst>
          </p:cNvPr>
          <p:cNvGrpSpPr/>
          <p:nvPr/>
        </p:nvGrpSpPr>
        <p:grpSpPr>
          <a:xfrm>
            <a:off x="6665596" y="3291761"/>
            <a:ext cx="2076209" cy="1182807"/>
            <a:chOff x="7252159" y="1635905"/>
            <a:chExt cx="2076209" cy="1182807"/>
          </a:xfrm>
        </p:grpSpPr>
        <p:pic>
          <p:nvPicPr>
            <p:cNvPr id="28" name="図 27">
              <a:extLst>
                <a:ext uri="{FF2B5EF4-FFF2-40B4-BE49-F238E27FC236}">
                  <a16:creationId xmlns:a16="http://schemas.microsoft.com/office/drawing/2014/main" id="{62AA95D6-89E3-C5A8-5E5E-1EE4024968EB}"/>
                </a:ext>
              </a:extLst>
            </p:cNvPr>
            <p:cNvPicPr>
              <a:picLocks noChangeAspect="1"/>
            </p:cNvPicPr>
            <p:nvPr/>
          </p:nvPicPr>
          <p:blipFill>
            <a:blip r:embed="rId3"/>
            <a:stretch>
              <a:fillRect/>
            </a:stretch>
          </p:blipFill>
          <p:spPr>
            <a:xfrm>
              <a:off x="8209254" y="1635905"/>
              <a:ext cx="963994" cy="1054484"/>
            </a:xfrm>
            <a:prstGeom prst="rect">
              <a:avLst/>
            </a:prstGeom>
          </p:spPr>
        </p:pic>
        <p:sp>
          <p:nvSpPr>
            <p:cNvPr id="29" name="テキスト ボックス 28">
              <a:extLst>
                <a:ext uri="{FF2B5EF4-FFF2-40B4-BE49-F238E27FC236}">
                  <a16:creationId xmlns:a16="http://schemas.microsoft.com/office/drawing/2014/main" id="{6F7C7105-6F55-A539-8278-3C60AE642790}"/>
                </a:ext>
              </a:extLst>
            </p:cNvPr>
            <p:cNvSpPr txBox="1"/>
            <p:nvPr/>
          </p:nvSpPr>
          <p:spPr>
            <a:xfrm>
              <a:off x="7252159" y="2418602"/>
              <a:ext cx="2076209" cy="400110"/>
            </a:xfrm>
            <a:prstGeom prst="rect">
              <a:avLst/>
            </a:prstGeom>
            <a:noFill/>
          </p:spPr>
          <p:txBody>
            <a:bodyPr wrap="none" rtlCol="0">
              <a:spAutoFit/>
            </a:bodyPr>
            <a:lstStyle/>
            <a:p>
              <a:pPr algn="ctr"/>
              <a:r>
                <a:rPr lang="ja-JP" altLang="en-US" sz="1200">
                  <a:latin typeface="Meiryo UI" panose="020B0604030504040204" pitchFamily="50" charset="-128"/>
                  <a:ea typeface="Meiryo UI" panose="020B0604030504040204" pitchFamily="50" charset="-128"/>
                </a:rPr>
                <a:t> けんしば　　　　　　　　　</a:t>
              </a:r>
              <a:endParaRPr lang="en-US" altLang="ja-JP" sz="1200">
                <a:latin typeface="Meiryo UI" panose="020B0604030504040204" pitchFamily="50" charset="-128"/>
                <a:ea typeface="Meiryo UI" panose="020B0604030504040204" pitchFamily="50" charset="-128"/>
              </a:endParaRPr>
            </a:p>
            <a:p>
              <a:pPr algn="ctr"/>
              <a:r>
                <a:rPr kumimoji="1" lang="en-US" altLang="ja-JP" sz="800">
                  <a:latin typeface="Meiryo UI" panose="020B0604030504040204" pitchFamily="50" charset="-128"/>
                  <a:ea typeface="Meiryo UI" panose="020B0604030504040204" pitchFamily="50" charset="-128"/>
                </a:rPr>
                <a:t>(</a:t>
              </a:r>
              <a:r>
                <a:rPr kumimoji="1" lang="ja-JP" altLang="en-US" sz="800">
                  <a:latin typeface="Meiryo UI" panose="020B0604030504040204" pitchFamily="50" charset="-128"/>
                  <a:ea typeface="Meiryo UI" panose="020B0604030504040204" pitchFamily="50" charset="-128"/>
                </a:rPr>
                <a:t>中野区健幸ポイント事業イメージキャラクター</a:t>
              </a:r>
              <a:r>
                <a:rPr kumimoji="1" lang="en-US" altLang="ja-JP" sz="800">
                  <a:latin typeface="Meiryo UI" panose="020B0604030504040204" pitchFamily="50" charset="-128"/>
                  <a:ea typeface="Meiryo UI" panose="020B0604030504040204" pitchFamily="50" charset="-128"/>
                </a:rPr>
                <a:t>)</a:t>
              </a:r>
              <a:endParaRPr kumimoji="1" lang="ja-JP" altLang="en-US" sz="800">
                <a:latin typeface="Meiryo UI" panose="020B0604030504040204" pitchFamily="50" charset="-128"/>
                <a:ea typeface="Meiryo UI" panose="020B0604030504040204" pitchFamily="50" charset="-128"/>
              </a:endParaRPr>
            </a:p>
          </p:txBody>
        </p:sp>
      </p:grpSp>
      <p:grpSp>
        <p:nvGrpSpPr>
          <p:cNvPr id="33" name="グループ化 32">
            <a:extLst>
              <a:ext uri="{FF2B5EF4-FFF2-40B4-BE49-F238E27FC236}">
                <a16:creationId xmlns:a16="http://schemas.microsoft.com/office/drawing/2014/main" id="{03F3C92C-C4BD-4D54-31A6-60A666AAEAD3}"/>
              </a:ext>
            </a:extLst>
          </p:cNvPr>
          <p:cNvGrpSpPr/>
          <p:nvPr/>
        </p:nvGrpSpPr>
        <p:grpSpPr>
          <a:xfrm>
            <a:off x="10102549" y="2570830"/>
            <a:ext cx="1931281" cy="1716340"/>
            <a:chOff x="9982519" y="2775714"/>
            <a:chExt cx="1931281" cy="1716340"/>
          </a:xfrm>
        </p:grpSpPr>
        <p:sp>
          <p:nvSpPr>
            <p:cNvPr id="12" name="テキスト ボックス 11">
              <a:extLst>
                <a:ext uri="{FF2B5EF4-FFF2-40B4-BE49-F238E27FC236}">
                  <a16:creationId xmlns:a16="http://schemas.microsoft.com/office/drawing/2014/main" id="{C692F659-3EE0-2551-0A51-587D3E2AE49E}"/>
                </a:ext>
              </a:extLst>
            </p:cNvPr>
            <p:cNvSpPr txBox="1"/>
            <p:nvPr/>
          </p:nvSpPr>
          <p:spPr>
            <a:xfrm>
              <a:off x="10176153" y="4245833"/>
              <a:ext cx="1544012" cy="246221"/>
            </a:xfrm>
            <a:prstGeom prst="rect">
              <a:avLst/>
            </a:prstGeom>
            <a:noFill/>
          </p:spPr>
          <p:txBody>
            <a:bodyPr wrap="none" rtlCol="0">
              <a:spAutoFit/>
            </a:bodyPr>
            <a:lstStyle/>
            <a:p>
              <a:r>
                <a:rPr lang="ja-JP" altLang="en-US" sz="1000">
                  <a:latin typeface="BIZ UDPゴシック" panose="020B0400000000000000" pitchFamily="50" charset="-128"/>
                  <a:ea typeface="BIZ UDPゴシック" panose="020B0400000000000000" pitchFamily="50" charset="-128"/>
                </a:rPr>
                <a:t>体組成計、血圧計の設置</a:t>
              </a:r>
              <a:endParaRPr kumimoji="1" lang="ja-JP" altLang="en-US" sz="1000">
                <a:latin typeface="BIZ UDPゴシック" panose="020B0400000000000000" pitchFamily="50" charset="-128"/>
                <a:ea typeface="BIZ UDPゴシック" panose="020B0400000000000000" pitchFamily="50" charset="-128"/>
              </a:endParaRPr>
            </a:p>
          </p:txBody>
        </p:sp>
        <p:pic>
          <p:nvPicPr>
            <p:cNvPr id="32" name="図 31" descr="テーブル, コンピュータ が含まれている画像&#10;&#10;自動的に生成された説明">
              <a:extLst>
                <a:ext uri="{FF2B5EF4-FFF2-40B4-BE49-F238E27FC236}">
                  <a16:creationId xmlns:a16="http://schemas.microsoft.com/office/drawing/2014/main" id="{B41CCB11-908A-2688-730E-437189BC01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519" y="2775714"/>
              <a:ext cx="1931281" cy="1454142"/>
            </a:xfrm>
            <a:prstGeom prst="rect">
              <a:avLst/>
            </a:prstGeom>
          </p:spPr>
        </p:pic>
      </p:grpSp>
      <p:pic>
        <p:nvPicPr>
          <p:cNvPr id="34" name="図 33">
            <a:extLst>
              <a:ext uri="{FF2B5EF4-FFF2-40B4-BE49-F238E27FC236}">
                <a16:creationId xmlns:a16="http://schemas.microsoft.com/office/drawing/2014/main" id="{06EB30F6-2D1E-161C-F9E9-1FEA83D4B049}"/>
              </a:ext>
            </a:extLst>
          </p:cNvPr>
          <p:cNvPicPr>
            <a:picLocks noChangeAspect="1"/>
          </p:cNvPicPr>
          <p:nvPr/>
        </p:nvPicPr>
        <p:blipFill>
          <a:blip r:embed="rId5"/>
          <a:stretch>
            <a:fillRect/>
          </a:stretch>
        </p:blipFill>
        <p:spPr>
          <a:xfrm>
            <a:off x="10413322" y="4350156"/>
            <a:ext cx="1620508" cy="2289937"/>
          </a:xfrm>
          <a:prstGeom prst="rect">
            <a:avLst/>
          </a:prstGeom>
        </p:spPr>
      </p:pic>
      <p:pic>
        <p:nvPicPr>
          <p:cNvPr id="35" name="図 34" descr="テキスト が含まれている画像&#10;&#10;自動的に生成された説明">
            <a:extLst>
              <a:ext uri="{FF2B5EF4-FFF2-40B4-BE49-F238E27FC236}">
                <a16:creationId xmlns:a16="http://schemas.microsoft.com/office/drawing/2014/main" id="{32274BA2-309E-6B76-78B9-85EED4CE24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8808" y="4372508"/>
            <a:ext cx="1620508" cy="2295720"/>
          </a:xfrm>
          <a:prstGeom prst="rect">
            <a:avLst/>
          </a:prstGeom>
        </p:spPr>
      </p:pic>
      <p:sp>
        <p:nvSpPr>
          <p:cNvPr id="15" name="テキスト ボックス 14">
            <a:extLst>
              <a:ext uri="{FF2B5EF4-FFF2-40B4-BE49-F238E27FC236}">
                <a16:creationId xmlns:a16="http://schemas.microsoft.com/office/drawing/2014/main" id="{42FCCE83-846F-244E-2FDF-B26A3C4FBFCB}"/>
              </a:ext>
            </a:extLst>
          </p:cNvPr>
          <p:cNvSpPr txBox="1"/>
          <p:nvPr/>
        </p:nvSpPr>
        <p:spPr>
          <a:xfrm>
            <a:off x="4964274" y="392571"/>
            <a:ext cx="5331909" cy="584775"/>
          </a:xfrm>
          <a:prstGeom prst="rect">
            <a:avLst/>
          </a:prstGeom>
          <a:noFill/>
        </p:spPr>
        <p:txBody>
          <a:bodyPr wrap="none" lIns="91440" tIns="45720" rIns="91440" bIns="45720" rtlCol="0" anchor="t">
            <a:spAutoFit/>
          </a:bodyPr>
          <a:lstStyle/>
          <a:p>
            <a:r>
              <a:rPr lang="ja-JP" altLang="en-US" sz="3200" b="1">
                <a:solidFill>
                  <a:schemeClr val="accent5">
                    <a:lumMod val="75000"/>
                  </a:schemeClr>
                </a:solidFill>
                <a:highlight>
                  <a:srgbClr val="00FFFF"/>
                </a:highlight>
                <a:latin typeface="BIZ UDPゴシック" panose="020B0400000000000000" pitchFamily="50" charset="-128"/>
                <a:ea typeface="BIZ UDPゴシック"/>
              </a:rPr>
              <a:t>知るからはじまる</a:t>
            </a:r>
            <a:r>
              <a:rPr kumimoji="1" lang="ja-JP" altLang="en-US" sz="3200" b="1">
                <a:solidFill>
                  <a:schemeClr val="accent5">
                    <a:lumMod val="75000"/>
                  </a:schemeClr>
                </a:solidFill>
                <a:highlight>
                  <a:srgbClr val="00FFFF"/>
                </a:highlight>
                <a:latin typeface="BIZ UDPゴシック" panose="020B0400000000000000" pitchFamily="50" charset="-128"/>
                <a:ea typeface="BIZ UDPゴシック"/>
              </a:rPr>
              <a:t>健康づくり</a:t>
            </a:r>
            <a:endParaRPr lang="ja-JP" altLang="en-US" sz="3200">
              <a:latin typeface="BIZ UDPゴシック" panose="020B0400000000000000" pitchFamily="50" charset="-128"/>
              <a:ea typeface="BIZ UDPゴシック"/>
            </a:endParaRPr>
          </a:p>
        </p:txBody>
      </p:sp>
      <p:sp>
        <p:nvSpPr>
          <p:cNvPr id="16" name="吹き出し: 角を丸めた四角形 15">
            <a:extLst>
              <a:ext uri="{FF2B5EF4-FFF2-40B4-BE49-F238E27FC236}">
                <a16:creationId xmlns:a16="http://schemas.microsoft.com/office/drawing/2014/main" id="{95E60D3C-BD9B-4E58-0C93-B70B23C8489C}"/>
              </a:ext>
            </a:extLst>
          </p:cNvPr>
          <p:cNvSpPr/>
          <p:nvPr/>
        </p:nvSpPr>
        <p:spPr>
          <a:xfrm>
            <a:off x="3250291" y="514996"/>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126676C1-AEBF-9EB3-FFAC-9BC8B164862F}"/>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29</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162965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2FC54-69AE-7268-4243-B1A0B2A327F8}"/>
            </a:ext>
          </a:extLst>
        </p:cNvPr>
        <p:cNvGrpSpPr/>
        <p:nvPr/>
      </p:nvGrpSpPr>
      <p:grpSpPr>
        <a:xfrm>
          <a:off x="0" y="0"/>
          <a:ext cx="0" cy="0"/>
          <a:chOff x="0" y="0"/>
          <a:chExt cx="0" cy="0"/>
        </a:xfrm>
      </p:grpSpPr>
      <p:sp>
        <p:nvSpPr>
          <p:cNvPr id="1123" name="四角形 90">
            <a:extLst>
              <a:ext uri="{FF2B5EF4-FFF2-40B4-BE49-F238E27FC236}">
                <a16:creationId xmlns:a16="http://schemas.microsoft.com/office/drawing/2014/main" id="{E1C491A8-85F4-071D-9E83-EABBC9CBB1A3}"/>
              </a:ext>
            </a:extLst>
          </p:cNvPr>
          <p:cNvSpPr/>
          <p:nvPr/>
        </p:nvSpPr>
        <p:spPr>
          <a:xfrm>
            <a:off x="1306922" y="3587610"/>
            <a:ext cx="9100191" cy="2609990"/>
          </a:xfrm>
          <a:prstGeom prst="rect">
            <a:avLst/>
          </a:prstGeom>
          <a:solidFill>
            <a:schemeClr val="bg1"/>
          </a:solidFill>
          <a:ln w="12700" cap="flat" cmpd="sng" algn="ctr">
            <a:solidFill>
              <a:schemeClr val="tx1">
                <a:lumMod val="75000"/>
                <a:lumOff val="25000"/>
              </a:schemeClr>
            </a:solid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（計画期間）</a:t>
            </a: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令和８年度（</a:t>
            </a:r>
            <a:r>
              <a:rPr lang="en-US" altLang="ja-JP" sz="2000" spc="100" dirty="0">
                <a:solidFill>
                  <a:schemeClr val="tx1">
                    <a:lumMod val="75000"/>
                    <a:lumOff val="25000"/>
                  </a:schemeClr>
                </a:solidFill>
                <a:latin typeface="BIZ UDゴシック"/>
                <a:ea typeface="BIZ UDゴシック"/>
              </a:rPr>
              <a:t>2026</a:t>
            </a:r>
            <a:r>
              <a:rPr lang="ja-JP" altLang="en-US" sz="2000" spc="100" dirty="0">
                <a:solidFill>
                  <a:schemeClr val="tx1">
                    <a:lumMod val="75000"/>
                    <a:lumOff val="25000"/>
                  </a:schemeClr>
                </a:solidFill>
                <a:latin typeface="BIZ UDゴシック"/>
                <a:ea typeface="BIZ UDゴシック"/>
              </a:rPr>
              <a:t>年度）から令和１０年度（</a:t>
            </a:r>
            <a:r>
              <a:rPr lang="en-US" altLang="ja-JP" sz="2000" spc="100" dirty="0">
                <a:solidFill>
                  <a:schemeClr val="tx1">
                    <a:lumMod val="75000"/>
                    <a:lumOff val="25000"/>
                  </a:schemeClr>
                </a:solidFill>
                <a:latin typeface="BIZ UDゴシック"/>
                <a:ea typeface="BIZ UDゴシック"/>
              </a:rPr>
              <a:t>2028</a:t>
            </a:r>
            <a:r>
              <a:rPr lang="ja-JP" altLang="en-US" sz="2000" spc="100" dirty="0">
                <a:solidFill>
                  <a:schemeClr val="tx1">
                    <a:lumMod val="75000"/>
                    <a:lumOff val="25000"/>
                  </a:schemeClr>
                </a:solidFill>
                <a:latin typeface="BIZ UDゴシック"/>
                <a:ea typeface="BIZ UDゴシック"/>
              </a:rPr>
              <a:t>年度）までの３年間</a:t>
            </a: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（目的）</a:t>
            </a:r>
          </a:p>
          <a:p>
            <a:pPr algn="just">
              <a:spcAft>
                <a:spcPts val="100"/>
              </a:spcAft>
              <a:defRPr lang="ja-JP" altLang="en-US"/>
            </a:pPr>
            <a:r>
              <a:rPr lang="ja-JP" altLang="en-US" sz="2000" spc="100" dirty="0">
                <a:solidFill>
                  <a:schemeClr val="tx1">
                    <a:lumMod val="75000"/>
                    <a:lumOff val="25000"/>
                  </a:schemeClr>
                </a:solidFill>
                <a:latin typeface="BIZ UDゴシック"/>
                <a:ea typeface="BIZ UDゴシック"/>
              </a:rPr>
              <a:t>社会福祉法により創設された重層的支援体制整備事業を計画的に推進するため、その体制整備の方針と取組の方向性を示すものである。</a:t>
            </a:r>
            <a:endParaRPr lang="en-US" altLang="ja-JP" sz="2000" spc="100" dirty="0">
              <a:solidFill>
                <a:schemeClr val="tx1">
                  <a:lumMod val="75000"/>
                  <a:lumOff val="25000"/>
                </a:schemeClr>
              </a:solidFill>
              <a:latin typeface="BIZ UDゴシック"/>
              <a:ea typeface="BIZ UDゴシック"/>
            </a:endParaRPr>
          </a:p>
          <a:p>
            <a:pPr algn="just">
              <a:spcAft>
                <a:spcPts val="100"/>
              </a:spcAft>
              <a:defRPr lang="ja-JP" altLang="en-US"/>
            </a:pPr>
            <a:endParaRPr lang="en-US" altLang="ja-JP" sz="2000" spc="100" dirty="0">
              <a:solidFill>
                <a:schemeClr val="tx1">
                  <a:lumMod val="75000"/>
                  <a:lumOff val="25000"/>
                </a:schemeClr>
              </a:solidFill>
              <a:latin typeface="BIZ UDゴシック"/>
              <a:ea typeface="BIZ UDゴシック"/>
            </a:endParaRPr>
          </a:p>
        </p:txBody>
      </p:sp>
      <p:sp>
        <p:nvSpPr>
          <p:cNvPr id="1125" name="スライド番号プレースホルダー 258">
            <a:extLst>
              <a:ext uri="{FF2B5EF4-FFF2-40B4-BE49-F238E27FC236}">
                <a16:creationId xmlns:a16="http://schemas.microsoft.com/office/drawing/2014/main" id="{875D21F3-2BD9-7CDF-0B12-90F624A1F2EE}"/>
              </a:ext>
            </a:extLst>
          </p:cNvPr>
          <p:cNvSpPr>
            <a:spLocks noGrp="1"/>
          </p:cNvSpPr>
          <p:nvPr>
            <p:ph type="sldNum" sz="quarter" idx="12"/>
          </p:nvPr>
        </p:nvSpPr>
        <p:spPr>
          <a:xfrm>
            <a:off x="9948037" y="6425337"/>
            <a:ext cx="2078436" cy="365125"/>
          </a:xfrm>
        </p:spPr>
        <p:txBody>
          <a:bodyPr/>
          <a:lstStyle/>
          <a:p>
            <a:fld id="{2C9400E4-C46D-48FA-AEA0-ED136F70A0E5}" type="slidenum">
              <a:rPr lang="ja-JP" altLang="en-US" sz="1800">
                <a:latin typeface="BIZ UDPゴシック"/>
                <a:ea typeface="BIZ UDPゴシック"/>
              </a:rPr>
              <a:t>3</a:t>
            </a:fld>
            <a:endParaRPr kumimoji="1" lang="ja-JP" altLang="en-US">
              <a:latin typeface="BIZ UDPゴシック"/>
              <a:ea typeface="BIZ UDPゴシック"/>
            </a:endParaRPr>
          </a:p>
        </p:txBody>
      </p:sp>
      <p:sp>
        <p:nvSpPr>
          <p:cNvPr id="2" name="四角形 90">
            <a:extLst>
              <a:ext uri="{FF2B5EF4-FFF2-40B4-BE49-F238E27FC236}">
                <a16:creationId xmlns:a16="http://schemas.microsoft.com/office/drawing/2014/main" id="{D8E62062-171F-7B29-6E78-98DA680476CA}"/>
              </a:ext>
            </a:extLst>
          </p:cNvPr>
          <p:cNvSpPr/>
          <p:nvPr/>
        </p:nvSpPr>
        <p:spPr>
          <a:xfrm>
            <a:off x="1623158" y="923768"/>
            <a:ext cx="8783955" cy="1413032"/>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lnSpc>
                <a:spcPct val="150000"/>
              </a:lnSpc>
              <a:spcAft>
                <a:spcPts val="100"/>
              </a:spcAft>
              <a:defRPr lang="ja-JP" altLang="en-US"/>
            </a:pPr>
            <a:r>
              <a:rPr lang="ja-JP" altLang="en-US" dirty="0">
                <a:solidFill>
                  <a:schemeClr val="tx1">
                    <a:lumMod val="75000"/>
                    <a:lumOff val="25000"/>
                  </a:schemeClr>
                </a:solidFill>
                <a:latin typeface="BIZ UDゴシック"/>
                <a:ea typeface="BIZ UDゴシック"/>
              </a:rPr>
              <a:t>　</a:t>
            </a:r>
            <a:r>
              <a:rPr lang="ja-JP" altLang="en-US" sz="2000" dirty="0">
                <a:solidFill>
                  <a:schemeClr val="tx1">
                    <a:lumMod val="75000"/>
                    <a:lumOff val="25000"/>
                  </a:schemeClr>
                </a:solidFill>
                <a:latin typeface="BIZ UDゴシック"/>
                <a:ea typeface="BIZ UDゴシック"/>
              </a:rPr>
              <a:t>社会福祉法の改正により令和３年に創設された重層的支援体制整備事業について、中野区では令和４年度に既存事業を整理し、</a:t>
            </a:r>
            <a:endParaRPr lang="en-US" altLang="ja-JP" sz="2000" dirty="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2000" b="1" dirty="0">
                <a:solidFill>
                  <a:schemeClr val="tx1">
                    <a:lumMod val="75000"/>
                    <a:lumOff val="25000"/>
                  </a:schemeClr>
                </a:solidFill>
                <a:latin typeface="BIZ UDゴシック"/>
                <a:ea typeface="BIZ UDゴシック"/>
              </a:rPr>
              <a:t>重層的支援体制整備事業</a:t>
            </a:r>
            <a:r>
              <a:rPr lang="ja-JP" altLang="en-US" sz="2000" dirty="0">
                <a:solidFill>
                  <a:schemeClr val="tx1">
                    <a:lumMod val="75000"/>
                    <a:lumOff val="25000"/>
                  </a:schemeClr>
                </a:solidFill>
                <a:latin typeface="BIZ UDゴシック"/>
                <a:ea typeface="BIZ UDゴシック"/>
              </a:rPr>
              <a:t>と位置づけました。</a:t>
            </a:r>
          </a:p>
          <a:p>
            <a:pPr algn="just">
              <a:lnSpc>
                <a:spcPct val="150000"/>
              </a:lnSpc>
              <a:spcAft>
                <a:spcPts val="100"/>
              </a:spcAft>
              <a:defRPr lang="ja-JP" altLang="en-US"/>
            </a:pPr>
            <a:r>
              <a:rPr lang="ja-JP" altLang="en-US" sz="2000" dirty="0">
                <a:solidFill>
                  <a:schemeClr val="tx1">
                    <a:lumMod val="75000"/>
                    <a:lumOff val="25000"/>
                  </a:schemeClr>
                </a:solidFill>
                <a:latin typeface="BIZ UDゴシック"/>
                <a:ea typeface="BIZ UDゴシック"/>
              </a:rPr>
              <a:t>計画的に体制整備を推進するため、</a:t>
            </a:r>
            <a:endParaRPr lang="en-US" altLang="ja-JP" sz="2000" dirty="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2000" b="1" dirty="0">
                <a:solidFill>
                  <a:schemeClr val="tx1">
                    <a:lumMod val="75000"/>
                    <a:lumOff val="25000"/>
                  </a:schemeClr>
                </a:solidFill>
                <a:latin typeface="BIZ UDゴシック"/>
                <a:ea typeface="BIZ UDゴシック"/>
              </a:rPr>
              <a:t>令和８年３月</a:t>
            </a:r>
            <a:r>
              <a:rPr lang="ja-JP" altLang="en-US" sz="2000" dirty="0">
                <a:solidFill>
                  <a:schemeClr val="tx1">
                    <a:lumMod val="75000"/>
                    <a:lumOff val="25000"/>
                  </a:schemeClr>
                </a:solidFill>
                <a:latin typeface="BIZ UDゴシック"/>
                <a:ea typeface="BIZ UDゴシック"/>
              </a:rPr>
              <a:t>に、</a:t>
            </a:r>
            <a:r>
              <a:rPr lang="ja-JP" altLang="en-US" sz="2000" b="1" dirty="0">
                <a:solidFill>
                  <a:schemeClr val="tx1">
                    <a:lumMod val="75000"/>
                    <a:lumOff val="25000"/>
                  </a:schemeClr>
                </a:solidFill>
                <a:latin typeface="BIZ UDゴシック"/>
                <a:ea typeface="BIZ UDゴシック"/>
              </a:rPr>
              <a:t>重層的支援体制整備事業実施計画を策定</a:t>
            </a:r>
            <a:r>
              <a:rPr lang="ja-JP" altLang="en-US" sz="2000" dirty="0">
                <a:solidFill>
                  <a:schemeClr val="tx1">
                    <a:lumMod val="75000"/>
                    <a:lumOff val="25000"/>
                  </a:schemeClr>
                </a:solidFill>
                <a:latin typeface="BIZ UDゴシック"/>
                <a:ea typeface="BIZ UDゴシック"/>
              </a:rPr>
              <a:t>しました。</a:t>
            </a:r>
            <a:endParaRPr lang="ja-JP" altLang="en-US" spc="100" dirty="0">
              <a:solidFill>
                <a:schemeClr val="tx1">
                  <a:lumMod val="75000"/>
                  <a:lumOff val="25000"/>
                </a:schemeClr>
              </a:solidFill>
              <a:latin typeface="BIZ UDゴシック"/>
              <a:ea typeface="BIZ UDゴシック"/>
            </a:endParaRPr>
          </a:p>
        </p:txBody>
      </p:sp>
      <p:sp>
        <p:nvSpPr>
          <p:cNvPr id="3" name="タイトル 1">
            <a:extLst>
              <a:ext uri="{FF2B5EF4-FFF2-40B4-BE49-F238E27FC236}">
                <a16:creationId xmlns:a16="http://schemas.microsoft.com/office/drawing/2014/main" id="{A1B1D3B8-AA02-00BE-1C21-E623D3CF3A77}"/>
              </a:ext>
            </a:extLst>
          </p:cNvPr>
          <p:cNvSpPr txBox="1">
            <a:spLocks/>
          </p:cNvSpPr>
          <p:nvPr/>
        </p:nvSpPr>
        <p:spPr>
          <a:xfrm>
            <a:off x="0" y="250043"/>
            <a:ext cx="8668767" cy="774690"/>
          </a:xfrm>
          <a:prstGeom prst="flowChartTerminator">
            <a:avLst/>
          </a:prstGeom>
          <a:noFill/>
          <a:effectLst>
            <a:softEdge rad="63500"/>
          </a:effectLst>
        </p:spPr>
        <p:txBody>
          <a:bodyPr>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4100" u="sng">
                <a:latin typeface="BIZ UDPゴシック" panose="020B0400000000000000" pitchFamily="50" charset="-128"/>
                <a:ea typeface="BIZ UDPゴシック" panose="020B0400000000000000" pitchFamily="50" charset="-128"/>
              </a:rPr>
              <a:t>中野区重層的支援体制整備事業実施計画</a:t>
            </a:r>
            <a:r>
              <a:rPr lang="ja-JP" altLang="en-US" sz="3300" u="sng">
                <a:latin typeface="BIZ UDPゴシック" panose="020B0400000000000000" pitchFamily="50" charset="-128"/>
                <a:ea typeface="BIZ UDPゴシック" panose="020B0400000000000000" pitchFamily="50" charset="-128"/>
              </a:rPr>
              <a:t>の</a:t>
            </a:r>
            <a:r>
              <a:rPr lang="ja-JP" altLang="en-US" sz="4100" u="sng">
                <a:latin typeface="BIZ UDPゴシック" panose="020B0400000000000000" pitchFamily="50" charset="-128"/>
                <a:ea typeface="BIZ UDPゴシック" panose="020B0400000000000000" pitchFamily="50" charset="-128"/>
              </a:rPr>
              <a:t>策定</a:t>
            </a:r>
          </a:p>
        </p:txBody>
      </p:sp>
    </p:spTree>
    <p:extLst>
      <p:ext uri="{BB962C8B-B14F-4D97-AF65-F5344CB8AC3E}">
        <p14:creationId xmlns:p14="http://schemas.microsoft.com/office/powerpoint/2010/main" val="2664819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D1B70B5D-E412-C44F-C61B-1E7C84D53B5C}"/>
              </a:ext>
            </a:extLst>
          </p:cNvPr>
          <p:cNvGrpSpPr/>
          <p:nvPr/>
        </p:nvGrpSpPr>
        <p:grpSpPr>
          <a:xfrm>
            <a:off x="6382136" y="1262899"/>
            <a:ext cx="5778868" cy="1731950"/>
            <a:chOff x="3891569" y="3989783"/>
            <a:chExt cx="5778868" cy="1731950"/>
          </a:xfrm>
        </p:grpSpPr>
        <p:sp>
          <p:nvSpPr>
            <p:cNvPr id="21" name="テキスト ボックス 20">
              <a:extLst>
                <a:ext uri="{FF2B5EF4-FFF2-40B4-BE49-F238E27FC236}">
                  <a16:creationId xmlns:a16="http://schemas.microsoft.com/office/drawing/2014/main" id="{052D2036-0F0D-ADD8-DE61-EA0DE901ADE4}"/>
                </a:ext>
              </a:extLst>
            </p:cNvPr>
            <p:cNvSpPr txBox="1"/>
            <p:nvPr/>
          </p:nvSpPr>
          <p:spPr>
            <a:xfrm>
              <a:off x="3891569" y="3989783"/>
              <a:ext cx="4596228" cy="461665"/>
            </a:xfrm>
            <a:prstGeom prst="rect">
              <a:avLst/>
            </a:prstGeom>
            <a:noFill/>
          </p:spPr>
          <p:txBody>
            <a:bodyPr wrap="square" lIns="91440" tIns="45720" rIns="91440" bIns="45720" rtlCol="0" anchor="t">
              <a:spAutoFit/>
            </a:bodyPr>
            <a:lstStyle/>
            <a:p>
              <a:r>
                <a:rPr lang="ja-JP" altLang="en-US" sz="2400" b="1" u="sng">
                  <a:solidFill>
                    <a:srgbClr val="FFC000"/>
                  </a:solidFill>
                  <a:latin typeface="BIZ UDPゴシック" panose="020B0400000000000000" pitchFamily="50" charset="-128"/>
                  <a:ea typeface="BIZ UDPゴシック"/>
                </a:rPr>
                <a:t>地域コミュニティの形成</a:t>
              </a:r>
              <a:endParaRPr lang="ja-JP" altLang="en-US" sz="2400" u="sng">
                <a:solidFill>
                  <a:srgbClr val="FFC000"/>
                </a:solidFill>
                <a:latin typeface="BIZ UDPゴシック" panose="020B0400000000000000" pitchFamily="50" charset="-128"/>
                <a:ea typeface="BIZ UDPゴシック"/>
              </a:endParaRPr>
            </a:p>
          </p:txBody>
        </p:sp>
        <p:sp>
          <p:nvSpPr>
            <p:cNvPr id="59" name="テキスト ボックス 58">
              <a:extLst>
                <a:ext uri="{FF2B5EF4-FFF2-40B4-BE49-F238E27FC236}">
                  <a16:creationId xmlns:a16="http://schemas.microsoft.com/office/drawing/2014/main" id="{9A958BBF-6AA3-6AC9-4E26-1866BBB239D5}"/>
                </a:ext>
              </a:extLst>
            </p:cNvPr>
            <p:cNvSpPr txBox="1"/>
            <p:nvPr/>
          </p:nvSpPr>
          <p:spPr>
            <a:xfrm>
              <a:off x="4099681" y="4453565"/>
              <a:ext cx="5570756" cy="1268168"/>
            </a:xfrm>
            <a:prstGeom prst="rect">
              <a:avLst/>
            </a:prstGeom>
            <a:noFill/>
          </p:spPr>
          <p:txBody>
            <a:bodyPr wrap="none" rtlCol="0">
              <a:spAutoFit/>
            </a:bodyPr>
            <a:lstStyle/>
            <a:p>
              <a:pPr defTabSz="432000">
                <a:lnSpc>
                  <a:spcPct val="150000"/>
                </a:lnSpc>
              </a:pPr>
              <a:r>
                <a:rPr kumimoji="1" lang="ja-JP" altLang="en-US">
                  <a:latin typeface="BIZ UDゴシック" panose="020B0400000000000000" pitchFamily="49" charset="-128"/>
                  <a:ea typeface="BIZ UDゴシック" panose="020B0400000000000000" pitchFamily="49" charset="-128"/>
                </a:rPr>
                <a:t>〇　持続可能な地域活動への支援</a:t>
              </a:r>
              <a:endParaRPr kumimoji="1" lang="en-US" altLang="ja-JP">
                <a:latin typeface="BIZ UDゴシック" panose="020B0400000000000000" pitchFamily="49" charset="-128"/>
                <a:ea typeface="BIZ UDゴシック" panose="020B0400000000000000" pitchFamily="49" charset="-128"/>
              </a:endParaRPr>
            </a:p>
            <a:p>
              <a:pPr defTabSz="432000">
                <a:lnSpc>
                  <a:spcPct val="150000"/>
                </a:lnSpc>
              </a:pPr>
              <a:r>
                <a:rPr lang="ja-JP" altLang="en-US">
                  <a:latin typeface="BIZ UDゴシック" panose="020B0400000000000000" pitchFamily="49" charset="-128"/>
                  <a:ea typeface="BIZ UDゴシック" panose="020B0400000000000000" pitchFamily="49" charset="-128"/>
                </a:rPr>
                <a:t>〇　子ども・子育て家庭との地域のつながり強化</a:t>
              </a:r>
              <a:endParaRPr lang="en-US" altLang="ja-JP">
                <a:latin typeface="BIZ UDゴシック" panose="020B0400000000000000" pitchFamily="49" charset="-128"/>
                <a:ea typeface="BIZ UDゴシック" panose="020B0400000000000000" pitchFamily="49" charset="-128"/>
              </a:endParaRPr>
            </a:p>
            <a:p>
              <a:pPr defTabSz="432000">
                <a:lnSpc>
                  <a:spcPct val="150000"/>
                </a:lnSpc>
              </a:pPr>
              <a:r>
                <a:rPr kumimoji="1" lang="ja-JP" altLang="en-US">
                  <a:latin typeface="BIZ UDゴシック" panose="020B0400000000000000" pitchFamily="49" charset="-128"/>
                  <a:ea typeface="BIZ UDゴシック" panose="020B0400000000000000" pitchFamily="49" charset="-128"/>
                </a:rPr>
                <a:t>〇　コミュニティ</a:t>
              </a:r>
              <a:r>
                <a:rPr lang="ja-JP" altLang="en-US">
                  <a:latin typeface="BIZ UDゴシック" panose="020B0400000000000000" pitchFamily="49" charset="-128"/>
                  <a:ea typeface="BIZ UDゴシック" panose="020B0400000000000000" pitchFamily="49" charset="-128"/>
                </a:rPr>
                <a:t>ポイント事業</a:t>
              </a:r>
              <a:r>
                <a:rPr lang="ja-JP" altLang="en-US" sz="1400">
                  <a:latin typeface="BIZ UDゴシック" panose="020B0400000000000000" pitchFamily="49" charset="-128"/>
                  <a:ea typeface="BIZ UDゴシック" panose="020B0400000000000000" pitchFamily="49" charset="-128"/>
                </a:rPr>
                <a:t>（地域活動を促す仕掛け）</a:t>
              </a:r>
              <a:endParaRPr lang="en-US" altLang="ja-JP" sz="1400">
                <a:latin typeface="BIZ UDゴシック" panose="020B0400000000000000" pitchFamily="49" charset="-128"/>
                <a:ea typeface="BIZ UDゴシック" panose="020B0400000000000000" pitchFamily="49" charset="-128"/>
              </a:endParaRPr>
            </a:p>
          </p:txBody>
        </p:sp>
      </p:grpSp>
      <p:grpSp>
        <p:nvGrpSpPr>
          <p:cNvPr id="2" name="グループ化 1">
            <a:extLst>
              <a:ext uri="{FF2B5EF4-FFF2-40B4-BE49-F238E27FC236}">
                <a16:creationId xmlns:a16="http://schemas.microsoft.com/office/drawing/2014/main" id="{EE563AD7-F3B2-D8C9-9778-11EBEB6CBAE7}"/>
              </a:ext>
            </a:extLst>
          </p:cNvPr>
          <p:cNvGrpSpPr/>
          <p:nvPr/>
        </p:nvGrpSpPr>
        <p:grpSpPr>
          <a:xfrm>
            <a:off x="203310" y="1243488"/>
            <a:ext cx="5434555" cy="1763050"/>
            <a:chOff x="3728121" y="2243199"/>
            <a:chExt cx="5434555" cy="1174963"/>
          </a:xfrm>
        </p:grpSpPr>
        <p:sp>
          <p:nvSpPr>
            <p:cNvPr id="19" name="テキスト ボックス 18">
              <a:extLst>
                <a:ext uri="{FF2B5EF4-FFF2-40B4-BE49-F238E27FC236}">
                  <a16:creationId xmlns:a16="http://schemas.microsoft.com/office/drawing/2014/main" id="{8EE785AF-9414-0203-0913-4F2E72093D29}"/>
                </a:ext>
              </a:extLst>
            </p:cNvPr>
            <p:cNvSpPr txBox="1"/>
            <p:nvPr/>
          </p:nvSpPr>
          <p:spPr>
            <a:xfrm>
              <a:off x="3728121" y="2243199"/>
              <a:ext cx="5327099" cy="307671"/>
            </a:xfrm>
            <a:prstGeom prst="rect">
              <a:avLst/>
            </a:prstGeom>
            <a:noFill/>
          </p:spPr>
          <p:txBody>
            <a:bodyPr wrap="none" lIns="91440" tIns="45720" rIns="91440" bIns="45720" rtlCol="0" anchor="t">
              <a:spAutoFit/>
            </a:bodyPr>
            <a:lstStyle/>
            <a:p>
              <a:r>
                <a:rPr lang="ja-JP" altLang="en-US" sz="2400" b="1" u="sng">
                  <a:solidFill>
                    <a:srgbClr val="FFC000"/>
                  </a:solidFill>
                  <a:latin typeface="BIZ UDPゴシック" panose="020B0400000000000000" pitchFamily="50" charset="-128"/>
                  <a:ea typeface="BIZ UDPゴシック"/>
                </a:rPr>
                <a:t>孤独・孤立対策プラットフォームの構築</a:t>
              </a:r>
              <a:endParaRPr lang="ja-JP" altLang="en-US" sz="2400" u="sng">
                <a:solidFill>
                  <a:srgbClr val="FFC000"/>
                </a:solidFill>
                <a:latin typeface="BIZ UDPゴシック" panose="020B0400000000000000" pitchFamily="50" charset="-128"/>
                <a:ea typeface="BIZ UDPゴシック"/>
              </a:endParaRPr>
            </a:p>
          </p:txBody>
        </p:sp>
        <p:sp>
          <p:nvSpPr>
            <p:cNvPr id="56" name="テキスト ボックス 55">
              <a:extLst>
                <a:ext uri="{FF2B5EF4-FFF2-40B4-BE49-F238E27FC236}">
                  <a16:creationId xmlns:a16="http://schemas.microsoft.com/office/drawing/2014/main" id="{15D557A3-BAFD-34BC-B315-0369F7AB3486}"/>
                </a:ext>
              </a:extLst>
            </p:cNvPr>
            <p:cNvSpPr txBox="1"/>
            <p:nvPr/>
          </p:nvSpPr>
          <p:spPr>
            <a:xfrm>
              <a:off x="4015113" y="2624703"/>
              <a:ext cx="5147563" cy="430739"/>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〇　</a:t>
              </a:r>
              <a:r>
                <a:rPr kumimoji="1" lang="en-US" altLang="ja-JP">
                  <a:latin typeface="BIZ UDゴシック" panose="020B0400000000000000" pitchFamily="49" charset="-128"/>
                  <a:ea typeface="BIZ UDゴシック" panose="020B0400000000000000" pitchFamily="49" charset="-128"/>
                </a:rPr>
                <a:t>NIC</a:t>
              </a:r>
              <a:r>
                <a:rPr kumimoji="1" lang="ja-JP" altLang="en-US">
                  <a:latin typeface="BIZ UDゴシック" panose="020B0400000000000000" pitchFamily="49" charset="-128"/>
                  <a:ea typeface="BIZ UDゴシック" panose="020B0400000000000000" pitchFamily="49" charset="-128"/>
                </a:rPr>
                <a:t>＋協定事業者、地域団体、学校等による</a:t>
              </a:r>
              <a:endParaRPr kumimoji="1" lang="en-US" altLang="ja-JP">
                <a:latin typeface="BIZ UDゴシック" panose="020B0400000000000000" pitchFamily="49" charset="-128"/>
                <a:ea typeface="BIZ UDゴシック" panose="020B0400000000000000" pitchFamily="49" charset="-128"/>
              </a:endParaRPr>
            </a:p>
            <a:p>
              <a:r>
                <a:rPr kumimoji="1" lang="ja-JP" altLang="en-US">
                  <a:latin typeface="BIZ UDゴシック" panose="020B0400000000000000" pitchFamily="49" charset="-128"/>
                  <a:ea typeface="BIZ UDゴシック" panose="020B0400000000000000" pitchFamily="49" charset="-128"/>
                </a:rPr>
                <a:t>　　孤独孤立対策の取組</a:t>
              </a:r>
            </a:p>
          </p:txBody>
        </p:sp>
        <p:sp>
          <p:nvSpPr>
            <p:cNvPr id="63" name="テキスト ボックス 62">
              <a:extLst>
                <a:ext uri="{FF2B5EF4-FFF2-40B4-BE49-F238E27FC236}">
                  <a16:creationId xmlns:a16="http://schemas.microsoft.com/office/drawing/2014/main" id="{C34431A0-F850-4E4C-A9DA-03D975287D0A}"/>
                </a:ext>
              </a:extLst>
            </p:cNvPr>
            <p:cNvSpPr txBox="1"/>
            <p:nvPr/>
          </p:nvSpPr>
          <p:spPr>
            <a:xfrm>
              <a:off x="4015113" y="3048830"/>
              <a:ext cx="4339650" cy="369332"/>
            </a:xfrm>
            <a:prstGeom prst="rect">
              <a:avLst/>
            </a:prstGeom>
            <a:noFill/>
          </p:spPr>
          <p:txBody>
            <a:bodyPr wrap="none" rtlCol="0">
              <a:spAutoFit/>
            </a:bodyPr>
            <a:lstStyle/>
            <a:p>
              <a:r>
                <a:rPr kumimoji="1" lang="ja-JP" altLang="en-US">
                  <a:latin typeface="BIZ UDゴシック" panose="020B0400000000000000" pitchFamily="49" charset="-128"/>
                  <a:ea typeface="BIZ UDゴシック" panose="020B0400000000000000" pitchFamily="49" charset="-128"/>
                </a:rPr>
                <a:t>〇　</a:t>
              </a:r>
              <a:r>
                <a:rPr lang="ja-JP" altLang="en-US">
                  <a:latin typeface="BIZ UDゴシック" panose="020B0400000000000000" pitchFamily="49" charset="-128"/>
                  <a:ea typeface="BIZ UDゴシック" panose="020B0400000000000000" pitchFamily="49" charset="-128"/>
                </a:rPr>
                <a:t>社会的な孤立解消に向けた取り組み</a:t>
              </a:r>
              <a:endParaRPr kumimoji="1" lang="ja-JP" altLang="en-US">
                <a:latin typeface="BIZ UDゴシック" panose="020B0400000000000000" pitchFamily="49" charset="-128"/>
                <a:ea typeface="BIZ UDゴシック" panose="020B0400000000000000" pitchFamily="49" charset="-128"/>
              </a:endParaRPr>
            </a:p>
          </p:txBody>
        </p:sp>
      </p:grpSp>
      <p:pic>
        <p:nvPicPr>
          <p:cNvPr id="7" name="図 6">
            <a:extLst>
              <a:ext uri="{FF2B5EF4-FFF2-40B4-BE49-F238E27FC236}">
                <a16:creationId xmlns:a16="http://schemas.microsoft.com/office/drawing/2014/main" id="{8BBD2628-8E7F-7EB1-2B04-F6447740F518}"/>
              </a:ext>
            </a:extLst>
          </p:cNvPr>
          <p:cNvPicPr>
            <a:picLocks noChangeAspect="1"/>
          </p:cNvPicPr>
          <p:nvPr/>
        </p:nvPicPr>
        <p:blipFill>
          <a:blip r:embed="rId3"/>
          <a:stretch>
            <a:fillRect/>
          </a:stretch>
        </p:blipFill>
        <p:spPr>
          <a:xfrm>
            <a:off x="264755" y="3055724"/>
            <a:ext cx="5947071" cy="3757201"/>
          </a:xfrm>
          <a:prstGeom prst="rect">
            <a:avLst/>
          </a:prstGeom>
          <a:effectLst>
            <a:glow rad="101600">
              <a:schemeClr val="bg1">
                <a:alpha val="60000"/>
              </a:schemeClr>
            </a:glow>
          </a:effectLst>
        </p:spPr>
      </p:pic>
      <p:pic>
        <p:nvPicPr>
          <p:cNvPr id="10" name="図 9" descr="ダイアグラム&#10;&#10;AI 生成コンテンツは誤りを含む可能性があります。">
            <a:extLst>
              <a:ext uri="{FF2B5EF4-FFF2-40B4-BE49-F238E27FC236}">
                <a16:creationId xmlns:a16="http://schemas.microsoft.com/office/drawing/2014/main" id="{A38B1C24-7D1D-86D6-EF10-6232A31969FF}"/>
              </a:ext>
            </a:extLst>
          </p:cNvPr>
          <p:cNvPicPr>
            <a:picLocks noChangeAspect="1"/>
          </p:cNvPicPr>
          <p:nvPr/>
        </p:nvPicPr>
        <p:blipFill>
          <a:blip r:embed="rId4"/>
          <a:stretch>
            <a:fillRect/>
          </a:stretch>
        </p:blipFill>
        <p:spPr>
          <a:xfrm>
            <a:off x="6382136" y="3351704"/>
            <a:ext cx="5502488" cy="3165240"/>
          </a:xfrm>
          <a:prstGeom prst="rect">
            <a:avLst/>
          </a:prstGeom>
        </p:spPr>
      </p:pic>
      <p:sp>
        <p:nvSpPr>
          <p:cNvPr id="6" name="テキスト ボックス 5">
            <a:extLst>
              <a:ext uri="{FF2B5EF4-FFF2-40B4-BE49-F238E27FC236}">
                <a16:creationId xmlns:a16="http://schemas.microsoft.com/office/drawing/2014/main" id="{C39C84CC-1C23-7176-40DF-C0A4495AC313}"/>
              </a:ext>
            </a:extLst>
          </p:cNvPr>
          <p:cNvSpPr txBox="1"/>
          <p:nvPr/>
        </p:nvSpPr>
        <p:spPr>
          <a:xfrm>
            <a:off x="108097" y="161661"/>
            <a:ext cx="2626920" cy="646986"/>
          </a:xfrm>
          <a:prstGeom prst="roundRect">
            <a:avLst/>
          </a:prstGeom>
          <a:solidFill>
            <a:srgbClr val="FFC000"/>
          </a:solidFill>
        </p:spPr>
        <p:txBody>
          <a:bodyPr wrap="square" rtlCol="0">
            <a:spAutoFit/>
          </a:bodyPr>
          <a:lstStyle/>
          <a:p>
            <a:r>
              <a:rPr lang="ja-JP" altLang="en-US" sz="3200" b="1">
                <a:solidFill>
                  <a:schemeClr val="bg1"/>
                </a:solidFill>
                <a:latin typeface="Meiryo UI" panose="020B0604030504040204" pitchFamily="50" charset="-128"/>
                <a:ea typeface="Meiryo UI" panose="020B0604030504040204" pitchFamily="50" charset="-128"/>
              </a:rPr>
              <a:t>つながりづくり</a:t>
            </a:r>
            <a:endParaRPr lang="ja-JP" altLang="en-US" sz="2400" b="1">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F4ACFB-60CE-03BC-2734-1396EE7432C9}"/>
              </a:ext>
            </a:extLst>
          </p:cNvPr>
          <p:cNvSpPr txBox="1"/>
          <p:nvPr/>
        </p:nvSpPr>
        <p:spPr>
          <a:xfrm>
            <a:off x="5069438" y="341732"/>
            <a:ext cx="4546437" cy="584775"/>
          </a:xfrm>
          <a:prstGeom prst="rect">
            <a:avLst/>
          </a:prstGeom>
          <a:noFill/>
        </p:spPr>
        <p:txBody>
          <a:bodyPr wrap="none" lIns="91440" tIns="45720" rIns="91440" bIns="45720" rtlCol="0" anchor="t">
            <a:spAutoFit/>
          </a:bodyPr>
          <a:lstStyle/>
          <a:p>
            <a:r>
              <a:rPr kumimoji="1" lang="ja-JP" altLang="en-US" sz="3200" b="1">
                <a:solidFill>
                  <a:schemeClr val="accent5">
                    <a:lumMod val="75000"/>
                  </a:schemeClr>
                </a:solidFill>
                <a:highlight>
                  <a:srgbClr val="FFFF00"/>
                </a:highlight>
                <a:latin typeface="BIZ UDPゴシック" panose="020B0400000000000000" pitchFamily="50" charset="-128"/>
                <a:ea typeface="BIZ UDPゴシック"/>
              </a:rPr>
              <a:t>みんなのつながりづくり</a:t>
            </a:r>
            <a:endParaRPr lang="ja-JP" altLang="en-US" sz="3200" b="1">
              <a:latin typeface="BIZ UDPゴシック" panose="020B0400000000000000" pitchFamily="50" charset="-128"/>
              <a:ea typeface="BIZ UDPゴシック"/>
            </a:endParaRPr>
          </a:p>
        </p:txBody>
      </p:sp>
      <p:sp>
        <p:nvSpPr>
          <p:cNvPr id="13" name="テキスト ボックス 12">
            <a:extLst>
              <a:ext uri="{FF2B5EF4-FFF2-40B4-BE49-F238E27FC236}">
                <a16:creationId xmlns:a16="http://schemas.microsoft.com/office/drawing/2014/main" id="{E1A4E453-CC10-4819-610D-9851D7CD6C6E}"/>
              </a:ext>
            </a:extLst>
          </p:cNvPr>
          <p:cNvSpPr txBox="1"/>
          <p:nvPr/>
        </p:nvSpPr>
        <p:spPr>
          <a:xfrm>
            <a:off x="7590059" y="1243487"/>
            <a:ext cx="245998" cy="488444"/>
          </a:xfrm>
          <a:prstGeom prst="rect">
            <a:avLst/>
          </a:prstGeom>
          <a:noFill/>
        </p:spPr>
        <p:txBody>
          <a:bodyPr wrap="none" lIns="91440" tIns="45720" rIns="91440" bIns="45720" rtlCol="0" anchor="t">
            <a:spAutoFit/>
          </a:bodyPr>
          <a:lstStyle/>
          <a:p>
            <a:endParaRPr lang="ja-JP" altLang="en-US" sz="2400">
              <a:latin typeface="BIZ UDPゴシック" panose="020B0400000000000000" pitchFamily="50" charset="-128"/>
              <a:ea typeface="BIZ UDPゴシック"/>
            </a:endParaRPr>
          </a:p>
        </p:txBody>
      </p:sp>
      <p:sp>
        <p:nvSpPr>
          <p:cNvPr id="3" name="吹き出し: 角を丸めた四角形 2">
            <a:extLst>
              <a:ext uri="{FF2B5EF4-FFF2-40B4-BE49-F238E27FC236}">
                <a16:creationId xmlns:a16="http://schemas.microsoft.com/office/drawing/2014/main" id="{6A05AE70-08CB-C03A-FF47-E7D9C9B8B018}"/>
              </a:ext>
            </a:extLst>
          </p:cNvPr>
          <p:cNvSpPr/>
          <p:nvPr/>
        </p:nvSpPr>
        <p:spPr>
          <a:xfrm>
            <a:off x="3238290" y="417488"/>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6541BD29-4E98-C457-6342-CD880214CC1D}"/>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30</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3627966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2BE171A-1962-2C05-C72B-AC9E9C2C316E}"/>
              </a:ext>
            </a:extLst>
          </p:cNvPr>
          <p:cNvGrpSpPr/>
          <p:nvPr/>
        </p:nvGrpSpPr>
        <p:grpSpPr>
          <a:xfrm>
            <a:off x="191495" y="1495399"/>
            <a:ext cx="4750721" cy="1512343"/>
            <a:chOff x="4081848" y="2393687"/>
            <a:chExt cx="2992284" cy="1512343"/>
          </a:xfrm>
        </p:grpSpPr>
        <p:sp>
          <p:nvSpPr>
            <p:cNvPr id="10" name="テキスト ボックス 9">
              <a:extLst>
                <a:ext uri="{FF2B5EF4-FFF2-40B4-BE49-F238E27FC236}">
                  <a16:creationId xmlns:a16="http://schemas.microsoft.com/office/drawing/2014/main" id="{7790B32C-F6CA-EAC7-CBA1-77C969D63CB6}"/>
                </a:ext>
              </a:extLst>
            </p:cNvPr>
            <p:cNvSpPr txBox="1"/>
            <p:nvPr/>
          </p:nvSpPr>
          <p:spPr>
            <a:xfrm>
              <a:off x="4081848" y="2393687"/>
              <a:ext cx="2954655" cy="461665"/>
            </a:xfrm>
            <a:prstGeom prst="rect">
              <a:avLst/>
            </a:prstGeom>
            <a:noFill/>
          </p:spPr>
          <p:txBody>
            <a:bodyPr wrap="none" lIns="91440" tIns="45720" rIns="91440" bIns="45720" rtlCol="0" anchor="t">
              <a:spAutoFit/>
            </a:bodyPr>
            <a:lstStyle/>
            <a:p>
              <a:r>
                <a:rPr lang="ja-JP" altLang="en-US" sz="2400" b="1">
                  <a:solidFill>
                    <a:srgbClr val="FFC000"/>
                  </a:solidFill>
                  <a:latin typeface="BIZ UDPゴシック" panose="020B0400000000000000" pitchFamily="50" charset="-128"/>
                  <a:ea typeface="BIZ UDPゴシック"/>
                </a:rPr>
                <a:t>若者支援体制の充実</a:t>
              </a:r>
            </a:p>
          </p:txBody>
        </p:sp>
        <p:sp>
          <p:nvSpPr>
            <p:cNvPr id="17" name="テキスト ボックス 16">
              <a:extLst>
                <a:ext uri="{FF2B5EF4-FFF2-40B4-BE49-F238E27FC236}">
                  <a16:creationId xmlns:a16="http://schemas.microsoft.com/office/drawing/2014/main" id="{7B070F23-46B0-0637-23B8-83EF5B150CDD}"/>
                </a:ext>
              </a:extLst>
            </p:cNvPr>
            <p:cNvSpPr txBox="1"/>
            <p:nvPr/>
          </p:nvSpPr>
          <p:spPr>
            <a:xfrm>
              <a:off x="4277643" y="2905756"/>
              <a:ext cx="2796489" cy="1000274"/>
            </a:xfrm>
            <a:prstGeom prst="rect">
              <a:avLst/>
            </a:prstGeom>
            <a:noFill/>
          </p:spPr>
          <p:txBody>
            <a:bodyPr wrap="square" rtlCol="0">
              <a:spAutoFit/>
            </a:bodyPr>
            <a:lstStyle/>
            <a:p>
              <a:pPr defTabSz="468000">
                <a:spcAft>
                  <a:spcPts val="600"/>
                </a:spcAft>
              </a:pPr>
              <a:r>
                <a:rPr kumimoji="1" lang="ja-JP" altLang="en-US">
                  <a:latin typeface="BIZ UDゴシック" panose="020B0400000000000000" pitchFamily="49" charset="-128"/>
                  <a:ea typeface="BIZ UDゴシック" panose="020B0400000000000000" pitchFamily="49" charset="-128"/>
                </a:rPr>
                <a:t>〇若者相談</a:t>
              </a:r>
              <a:r>
                <a:rPr lang="ja-JP" altLang="en-US">
                  <a:latin typeface="BIZ UDゴシック" panose="020B0400000000000000" pitchFamily="49" charset="-128"/>
                  <a:ea typeface="BIZ UDゴシック" panose="020B0400000000000000" pitchFamily="49" charset="-128"/>
                </a:rPr>
                <a:t>・若者フリースペースの充実</a:t>
              </a:r>
              <a:endParaRPr lang="en-US" altLang="ja-JP">
                <a:latin typeface="BIZ UDゴシック" panose="020B0400000000000000" pitchFamily="49" charset="-128"/>
                <a:ea typeface="BIZ UDゴシック" panose="020B0400000000000000" pitchFamily="49" charset="-128"/>
              </a:endParaRPr>
            </a:p>
            <a:p>
              <a:pPr defTabSz="468000"/>
              <a:r>
                <a:rPr kumimoji="1" lang="ja-JP" altLang="en-US">
                  <a:latin typeface="BIZ UDゴシック" panose="020B0400000000000000" pitchFamily="49" charset="-128"/>
                  <a:ea typeface="BIZ UDゴシック" panose="020B0400000000000000" pitchFamily="49" charset="-128"/>
                </a:rPr>
                <a:t>〇ひきこもり支援の促進</a:t>
              </a:r>
            </a:p>
          </p:txBody>
        </p:sp>
      </p:grpSp>
      <p:grpSp>
        <p:nvGrpSpPr>
          <p:cNvPr id="4" name="グループ化 3">
            <a:extLst>
              <a:ext uri="{FF2B5EF4-FFF2-40B4-BE49-F238E27FC236}">
                <a16:creationId xmlns:a16="http://schemas.microsoft.com/office/drawing/2014/main" id="{A59B9AB4-7A1A-8D73-02A9-6F0D35DA20FA}"/>
              </a:ext>
            </a:extLst>
          </p:cNvPr>
          <p:cNvGrpSpPr/>
          <p:nvPr/>
        </p:nvGrpSpPr>
        <p:grpSpPr>
          <a:xfrm>
            <a:off x="5782603" y="1472009"/>
            <a:ext cx="4188840" cy="1731050"/>
            <a:chOff x="4081849" y="4193118"/>
            <a:chExt cx="4188840" cy="1731050"/>
          </a:xfrm>
        </p:grpSpPr>
        <p:sp>
          <p:nvSpPr>
            <p:cNvPr id="11" name="テキスト ボックス 10">
              <a:extLst>
                <a:ext uri="{FF2B5EF4-FFF2-40B4-BE49-F238E27FC236}">
                  <a16:creationId xmlns:a16="http://schemas.microsoft.com/office/drawing/2014/main" id="{4F6748AE-B1D7-91C9-18ED-28EF760D0576}"/>
                </a:ext>
              </a:extLst>
            </p:cNvPr>
            <p:cNvSpPr txBox="1"/>
            <p:nvPr/>
          </p:nvSpPr>
          <p:spPr>
            <a:xfrm>
              <a:off x="4081849" y="4193118"/>
              <a:ext cx="3807453" cy="461665"/>
            </a:xfrm>
            <a:prstGeom prst="rect">
              <a:avLst/>
            </a:prstGeom>
            <a:noFill/>
          </p:spPr>
          <p:txBody>
            <a:bodyPr wrap="none" lIns="91440" tIns="45720" rIns="91440" bIns="45720" rtlCol="0" anchor="t">
              <a:spAutoFit/>
            </a:bodyPr>
            <a:lstStyle/>
            <a:p>
              <a:r>
                <a:rPr lang="ja-JP" altLang="en-US" sz="2400" b="1">
                  <a:solidFill>
                    <a:srgbClr val="FFC000"/>
                  </a:solidFill>
                  <a:latin typeface="BIZ UDPゴシック" panose="020B0400000000000000" pitchFamily="50" charset="-128"/>
                  <a:ea typeface="BIZ UDPゴシック"/>
                </a:rPr>
                <a:t>中高生年代の居場所づくり</a:t>
              </a:r>
              <a:endParaRPr lang="ja-JP" altLang="en-US" sz="2400">
                <a:solidFill>
                  <a:srgbClr val="FFC000"/>
                </a:solidFill>
                <a:latin typeface="BIZ UDPゴシック" panose="020B0400000000000000" pitchFamily="50" charset="-128"/>
                <a:ea typeface="BIZ UDPゴシック"/>
              </a:endParaRPr>
            </a:p>
          </p:txBody>
        </p:sp>
        <p:sp>
          <p:nvSpPr>
            <p:cNvPr id="20" name="テキスト ボックス 19">
              <a:extLst>
                <a:ext uri="{FF2B5EF4-FFF2-40B4-BE49-F238E27FC236}">
                  <a16:creationId xmlns:a16="http://schemas.microsoft.com/office/drawing/2014/main" id="{84C36C62-FEF3-E511-F6B0-F8B7C022708F}"/>
                </a:ext>
              </a:extLst>
            </p:cNvPr>
            <p:cNvSpPr txBox="1"/>
            <p:nvPr/>
          </p:nvSpPr>
          <p:spPr>
            <a:xfrm>
              <a:off x="4392704" y="4656000"/>
              <a:ext cx="3877985" cy="1268168"/>
            </a:xfrm>
            <a:prstGeom prst="rect">
              <a:avLst/>
            </a:prstGeom>
            <a:noFill/>
          </p:spPr>
          <p:txBody>
            <a:bodyPr wrap="none" rtlCol="0">
              <a:spAutoFit/>
            </a:bodyPr>
            <a:lstStyle/>
            <a:p>
              <a:pPr defTabSz="468000">
                <a:lnSpc>
                  <a:spcPct val="150000"/>
                </a:lnSpc>
              </a:pPr>
              <a:r>
                <a:rPr kumimoji="1" lang="ja-JP" altLang="en-US">
                  <a:latin typeface="BIZ UDゴシック" panose="020B0400000000000000" pitchFamily="49" charset="-128"/>
                  <a:ea typeface="BIZ UDゴシック" panose="020B0400000000000000" pitchFamily="49" charset="-128"/>
                </a:rPr>
                <a:t>〇　中高生年代向け拠点施設の整備</a:t>
              </a:r>
              <a:endParaRPr kumimoji="1" lang="en-US" altLang="ja-JP">
                <a:latin typeface="BIZ UDゴシック" panose="020B0400000000000000" pitchFamily="49" charset="-128"/>
                <a:ea typeface="BIZ UDゴシック" panose="020B0400000000000000" pitchFamily="49" charset="-128"/>
              </a:endParaRPr>
            </a:p>
            <a:p>
              <a:pPr defTabSz="468000">
                <a:lnSpc>
                  <a:spcPct val="150000"/>
                </a:lnSpc>
              </a:pPr>
              <a:r>
                <a:rPr lang="ja-JP" altLang="en-US">
                  <a:latin typeface="BIZ UDゴシック" panose="020B0400000000000000" pitchFamily="49" charset="-128"/>
                  <a:ea typeface="BIZ UDゴシック" panose="020B0400000000000000" pitchFamily="49" charset="-128"/>
                </a:rPr>
                <a:t>〇　児童館の中高生向け機能の強化</a:t>
              </a:r>
              <a:endParaRPr lang="en-US" altLang="ja-JP">
                <a:latin typeface="BIZ UDゴシック" panose="020B0400000000000000" pitchFamily="49" charset="-128"/>
                <a:ea typeface="BIZ UDゴシック" panose="020B0400000000000000" pitchFamily="49" charset="-128"/>
              </a:endParaRPr>
            </a:p>
            <a:p>
              <a:pPr defTabSz="468000">
                <a:lnSpc>
                  <a:spcPct val="150000"/>
                </a:lnSpc>
              </a:pPr>
              <a:r>
                <a:rPr kumimoji="1" lang="ja-JP" altLang="en-US">
                  <a:latin typeface="BIZ UDゴシック" panose="020B0400000000000000" pitchFamily="49" charset="-128"/>
                  <a:ea typeface="BIZ UDゴシック" panose="020B0400000000000000" pitchFamily="49" charset="-128"/>
                </a:rPr>
                <a:t>〇　既存区有施設の利用促進</a:t>
              </a:r>
            </a:p>
          </p:txBody>
        </p:sp>
      </p:grpSp>
      <p:pic>
        <p:nvPicPr>
          <p:cNvPr id="6" name="図 5" descr="グラフィカル ユーザー インターフェイス, アプリケーション&#10;&#10;自動的に生成された説明">
            <a:extLst>
              <a:ext uri="{FF2B5EF4-FFF2-40B4-BE49-F238E27FC236}">
                <a16:creationId xmlns:a16="http://schemas.microsoft.com/office/drawing/2014/main" id="{4466A8A3-78D1-C1CF-06C4-EEF663F428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3006" y="3058147"/>
            <a:ext cx="2503137" cy="3539612"/>
          </a:xfrm>
          <a:prstGeom prst="rect">
            <a:avLst/>
          </a:prstGeom>
        </p:spPr>
      </p:pic>
      <p:pic>
        <p:nvPicPr>
          <p:cNvPr id="8" name="図 7">
            <a:extLst>
              <a:ext uri="{FF2B5EF4-FFF2-40B4-BE49-F238E27FC236}">
                <a16:creationId xmlns:a16="http://schemas.microsoft.com/office/drawing/2014/main" id="{12C51C48-2C7D-1A4A-8113-BC9E60911DEB}"/>
              </a:ext>
            </a:extLst>
          </p:cNvPr>
          <p:cNvPicPr>
            <a:picLocks noChangeAspect="1"/>
          </p:cNvPicPr>
          <p:nvPr/>
        </p:nvPicPr>
        <p:blipFill>
          <a:blip r:embed="rId4"/>
          <a:stretch>
            <a:fillRect/>
          </a:stretch>
        </p:blipFill>
        <p:spPr>
          <a:xfrm>
            <a:off x="8285150" y="3429000"/>
            <a:ext cx="2052982" cy="2873521"/>
          </a:xfrm>
          <a:prstGeom prst="rect">
            <a:avLst/>
          </a:prstGeom>
        </p:spPr>
      </p:pic>
      <p:pic>
        <p:nvPicPr>
          <p:cNvPr id="12" name="図 11">
            <a:extLst>
              <a:ext uri="{FF2B5EF4-FFF2-40B4-BE49-F238E27FC236}">
                <a16:creationId xmlns:a16="http://schemas.microsoft.com/office/drawing/2014/main" id="{55C62268-59CE-5F62-CD24-C2F5FCFB8CAF}"/>
              </a:ext>
            </a:extLst>
          </p:cNvPr>
          <p:cNvPicPr>
            <a:picLocks noChangeAspect="1"/>
          </p:cNvPicPr>
          <p:nvPr/>
        </p:nvPicPr>
        <p:blipFill>
          <a:blip r:embed="rId5"/>
          <a:stretch>
            <a:fillRect/>
          </a:stretch>
        </p:blipFill>
        <p:spPr>
          <a:xfrm>
            <a:off x="5968878" y="3483782"/>
            <a:ext cx="2063572" cy="2881089"/>
          </a:xfrm>
          <a:prstGeom prst="rect">
            <a:avLst/>
          </a:prstGeom>
        </p:spPr>
      </p:pic>
      <p:sp>
        <p:nvSpPr>
          <p:cNvPr id="5" name="テキスト ボックス 4">
            <a:extLst>
              <a:ext uri="{FF2B5EF4-FFF2-40B4-BE49-F238E27FC236}">
                <a16:creationId xmlns:a16="http://schemas.microsoft.com/office/drawing/2014/main" id="{F9B9F48E-A0C9-A812-3495-2DBE2DDEBC05}"/>
              </a:ext>
            </a:extLst>
          </p:cNvPr>
          <p:cNvSpPr txBox="1"/>
          <p:nvPr/>
        </p:nvSpPr>
        <p:spPr>
          <a:xfrm>
            <a:off x="502351" y="260241"/>
            <a:ext cx="2626920" cy="646986"/>
          </a:xfrm>
          <a:prstGeom prst="roundRect">
            <a:avLst/>
          </a:prstGeom>
          <a:solidFill>
            <a:srgbClr val="FFC000"/>
          </a:solidFill>
        </p:spPr>
        <p:txBody>
          <a:bodyPr wrap="square" rtlCol="0">
            <a:spAutoFit/>
          </a:bodyPr>
          <a:lstStyle/>
          <a:p>
            <a:r>
              <a:rPr lang="ja-JP" altLang="en-US" sz="3200" b="1">
                <a:solidFill>
                  <a:schemeClr val="bg1"/>
                </a:solidFill>
                <a:latin typeface="Meiryo UI" panose="020B0604030504040204" pitchFamily="50" charset="-128"/>
                <a:ea typeface="Meiryo UI" panose="020B0604030504040204" pitchFamily="50" charset="-128"/>
              </a:rPr>
              <a:t>つながりづくり</a:t>
            </a:r>
            <a:endParaRPr lang="ja-JP" altLang="en-US" sz="2400" b="1">
              <a:solidFill>
                <a:schemeClr val="bg1"/>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03FAA722-51E5-8278-052C-582E4DD84791}"/>
              </a:ext>
            </a:extLst>
          </p:cNvPr>
          <p:cNvSpPr txBox="1"/>
          <p:nvPr/>
        </p:nvSpPr>
        <p:spPr>
          <a:xfrm>
            <a:off x="5103722" y="369121"/>
            <a:ext cx="4546437" cy="584775"/>
          </a:xfrm>
          <a:prstGeom prst="rect">
            <a:avLst/>
          </a:prstGeom>
          <a:noFill/>
        </p:spPr>
        <p:txBody>
          <a:bodyPr wrap="none" lIns="91440" tIns="45720" rIns="91440" bIns="45720" rtlCol="0" anchor="t">
            <a:spAutoFit/>
          </a:bodyPr>
          <a:lstStyle/>
          <a:p>
            <a:r>
              <a:rPr kumimoji="1" lang="ja-JP" altLang="en-US" sz="3200" b="1">
                <a:solidFill>
                  <a:schemeClr val="accent5">
                    <a:lumMod val="75000"/>
                  </a:schemeClr>
                </a:solidFill>
                <a:highlight>
                  <a:srgbClr val="FFFF00"/>
                </a:highlight>
                <a:latin typeface="BIZ UDPゴシック" panose="020B0400000000000000" pitchFamily="50" charset="-128"/>
                <a:ea typeface="BIZ UDPゴシック"/>
              </a:rPr>
              <a:t>みんなのつながりづくり</a:t>
            </a:r>
            <a:endParaRPr lang="ja-JP" altLang="en-US" sz="3200" b="1">
              <a:latin typeface="BIZ UDPゴシック" panose="020B0400000000000000" pitchFamily="50" charset="-128"/>
              <a:ea typeface="BIZ UDPゴシック"/>
            </a:endParaRPr>
          </a:p>
        </p:txBody>
      </p:sp>
      <p:sp>
        <p:nvSpPr>
          <p:cNvPr id="7" name="吹き出し: 角を丸めた四角形 6">
            <a:extLst>
              <a:ext uri="{FF2B5EF4-FFF2-40B4-BE49-F238E27FC236}">
                <a16:creationId xmlns:a16="http://schemas.microsoft.com/office/drawing/2014/main" id="{82482058-9F47-2D72-1A63-4B7B48441E8A}"/>
              </a:ext>
            </a:extLst>
          </p:cNvPr>
          <p:cNvSpPr/>
          <p:nvPr/>
        </p:nvSpPr>
        <p:spPr>
          <a:xfrm>
            <a:off x="3272574" y="444877"/>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9" name="スライド番号プレースホルダー 3">
            <a:extLst>
              <a:ext uri="{FF2B5EF4-FFF2-40B4-BE49-F238E27FC236}">
                <a16:creationId xmlns:a16="http://schemas.microsoft.com/office/drawing/2014/main" id="{AD1C77CA-8B11-3597-2647-B5A87CAB05E5}"/>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31</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820402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D8C309FD-A544-76F9-FAAA-ED45B1D02058}"/>
              </a:ext>
            </a:extLst>
          </p:cNvPr>
          <p:cNvGrpSpPr/>
          <p:nvPr/>
        </p:nvGrpSpPr>
        <p:grpSpPr>
          <a:xfrm>
            <a:off x="166020" y="1239600"/>
            <a:ext cx="7294311" cy="3380827"/>
            <a:chOff x="3810497" y="2214767"/>
            <a:chExt cx="7294311" cy="3380827"/>
          </a:xfrm>
        </p:grpSpPr>
        <p:sp>
          <p:nvSpPr>
            <p:cNvPr id="10" name="テキスト ボックス 9">
              <a:extLst>
                <a:ext uri="{FF2B5EF4-FFF2-40B4-BE49-F238E27FC236}">
                  <a16:creationId xmlns:a16="http://schemas.microsoft.com/office/drawing/2014/main" id="{FECCCDB8-234C-3530-80EA-808B3A7D30E4}"/>
                </a:ext>
              </a:extLst>
            </p:cNvPr>
            <p:cNvSpPr txBox="1"/>
            <p:nvPr/>
          </p:nvSpPr>
          <p:spPr>
            <a:xfrm>
              <a:off x="3810497" y="2214767"/>
              <a:ext cx="4439036" cy="461665"/>
            </a:xfrm>
            <a:prstGeom prst="rect">
              <a:avLst/>
            </a:prstGeom>
            <a:noFill/>
          </p:spPr>
          <p:txBody>
            <a:bodyPr wrap="none" lIns="91440" tIns="45720" rIns="91440" bIns="45720" rtlCol="0" anchor="t">
              <a:spAutoFit/>
            </a:bodyPr>
            <a:lstStyle/>
            <a:p>
              <a:r>
                <a:rPr lang="ja-JP" altLang="en-US" sz="2400" b="1" u="sng">
                  <a:solidFill>
                    <a:srgbClr val="FFC000"/>
                  </a:solidFill>
                  <a:latin typeface="BIZ UDPゴシック" panose="020B0400000000000000" pitchFamily="50" charset="-128"/>
                  <a:ea typeface="BIZ UDPゴシック"/>
                </a:rPr>
                <a:t>「きょういく・きょうよう」の充実</a:t>
              </a:r>
            </a:p>
          </p:txBody>
        </p:sp>
        <p:sp>
          <p:nvSpPr>
            <p:cNvPr id="14" name="テキスト ボックス 13">
              <a:extLst>
                <a:ext uri="{FF2B5EF4-FFF2-40B4-BE49-F238E27FC236}">
                  <a16:creationId xmlns:a16="http://schemas.microsoft.com/office/drawing/2014/main" id="{5BE2B732-9A6D-4030-06E3-90F7CAE5DEE5}"/>
                </a:ext>
              </a:extLst>
            </p:cNvPr>
            <p:cNvSpPr txBox="1"/>
            <p:nvPr/>
          </p:nvSpPr>
          <p:spPr>
            <a:xfrm>
              <a:off x="4226002" y="2665433"/>
              <a:ext cx="6878806" cy="2930161"/>
            </a:xfrm>
            <a:prstGeom prst="rect">
              <a:avLst/>
            </a:prstGeom>
            <a:noFill/>
          </p:spPr>
          <p:txBody>
            <a:bodyPr wrap="none" rtlCol="0">
              <a:spAutoFit/>
            </a:bodyPr>
            <a:lstStyle/>
            <a:p>
              <a:pPr>
                <a:lnSpc>
                  <a:spcPct val="150000"/>
                </a:lnSpc>
              </a:pPr>
              <a:r>
                <a:rPr lang="ja-JP" altLang="en-US">
                  <a:latin typeface="BIZ UDゴシック" panose="020B0400000000000000" pitchFamily="49" charset="-128"/>
                  <a:ea typeface="BIZ UDゴシック" panose="020B0400000000000000" pitchFamily="49" charset="-128"/>
                </a:rPr>
                <a:t>〇　ＮＩＣ＋協定事業者と地域拠点の連携によるつながりづくり</a:t>
              </a:r>
            </a:p>
            <a:p>
              <a:pPr>
                <a:lnSpc>
                  <a:spcPct val="150000"/>
                </a:lnSpc>
              </a:pPr>
              <a:r>
                <a:rPr kumimoji="1" lang="ja-JP" altLang="en-US">
                  <a:latin typeface="BIZ UDゴシック" panose="020B0400000000000000" pitchFamily="49" charset="-128"/>
                  <a:ea typeface="BIZ UDゴシック" panose="020B0400000000000000" pitchFamily="49" charset="-128"/>
                </a:rPr>
                <a:t>〇　</a:t>
              </a:r>
              <a:r>
                <a:rPr lang="ja-JP" altLang="en-US">
                  <a:latin typeface="BIZ UDゴシック" panose="020B0400000000000000" pitchFamily="49" charset="-128"/>
                  <a:ea typeface="BIZ UDゴシック" panose="020B0400000000000000" pitchFamily="49" charset="-128"/>
                </a:rPr>
                <a:t>認知症地域支援推進事業、オレンジカフェの取り組み</a:t>
              </a:r>
              <a:endParaRPr kumimoji="1" lang="en-US" altLang="ja-JP">
                <a:latin typeface="BIZ UDゴシック" panose="020B0400000000000000" pitchFamily="49" charset="-128"/>
                <a:ea typeface="BIZ UDゴシック" panose="020B0400000000000000" pitchFamily="49" charset="-128"/>
              </a:endParaRPr>
            </a:p>
            <a:p>
              <a:pPr>
                <a:lnSpc>
                  <a:spcPct val="150000"/>
                </a:lnSpc>
              </a:pPr>
              <a:r>
                <a:rPr lang="ja-JP" altLang="en-US">
                  <a:latin typeface="BIZ UDゴシック" panose="020B0400000000000000" pitchFamily="49" charset="-128"/>
                  <a:ea typeface="BIZ UDゴシック" panose="020B0400000000000000" pitchFamily="49" charset="-128"/>
                </a:rPr>
                <a:t>〇　介護予防事業への参加の普及啓発</a:t>
              </a:r>
              <a:endParaRPr lang="en-US" altLang="ja-JP">
                <a:latin typeface="BIZ UDゴシック" panose="020B0400000000000000" pitchFamily="49" charset="-128"/>
                <a:ea typeface="BIZ UDゴシック" panose="020B0400000000000000" pitchFamily="49" charset="-128"/>
              </a:endParaRPr>
            </a:p>
            <a:p>
              <a:pPr>
                <a:lnSpc>
                  <a:spcPct val="150000"/>
                </a:lnSpc>
              </a:pPr>
              <a:r>
                <a:rPr lang="ja-JP" altLang="en-US">
                  <a:latin typeface="BIZ UDゴシック" panose="020B0400000000000000" pitchFamily="49" charset="-128"/>
                  <a:ea typeface="BIZ UDゴシック" panose="020B0400000000000000" pitchFamily="49" charset="-128"/>
                </a:rPr>
                <a:t>〇　シニア大学（中友連事業）・なかの生涯学習大学の推進</a:t>
              </a:r>
              <a:endParaRPr lang="en-US" altLang="ja-JP">
                <a:latin typeface="BIZ UDゴシック" panose="020B0400000000000000" pitchFamily="49" charset="-128"/>
                <a:ea typeface="BIZ UDゴシック" panose="020B0400000000000000" pitchFamily="49" charset="-128"/>
              </a:endParaRPr>
            </a:p>
            <a:p>
              <a:pPr>
                <a:lnSpc>
                  <a:spcPct val="150000"/>
                </a:lnSpc>
              </a:pPr>
              <a:r>
                <a:rPr kumimoji="1" lang="ja-JP" altLang="en-US">
                  <a:latin typeface="BIZ UDゴシック" panose="020B0400000000000000" pitchFamily="49" charset="-128"/>
                  <a:ea typeface="BIZ UDゴシック" panose="020B0400000000000000" pitchFamily="49" charset="-128"/>
                </a:rPr>
                <a:t>〇　ひきこもり支援の促進（中高年）</a:t>
              </a:r>
              <a:endParaRPr kumimoji="1" lang="en-US" altLang="ja-JP">
                <a:latin typeface="BIZ UDゴシック" panose="020B0400000000000000" pitchFamily="49" charset="-128"/>
                <a:ea typeface="BIZ UDゴシック" panose="020B0400000000000000" pitchFamily="49" charset="-128"/>
              </a:endParaRPr>
            </a:p>
            <a:p>
              <a:pPr>
                <a:lnSpc>
                  <a:spcPct val="150000"/>
                </a:lnSpc>
              </a:pPr>
              <a:r>
                <a:rPr lang="ja-JP" altLang="en-US">
                  <a:latin typeface="BIZ UDゴシック" panose="020B0400000000000000" pitchFamily="49" charset="-128"/>
                  <a:ea typeface="BIZ UDゴシック" panose="020B0400000000000000" pitchFamily="49" charset="-128"/>
                </a:rPr>
                <a:t>〇　デジタルを活用したつながりづくり　</a:t>
              </a:r>
              <a:endParaRPr lang="en-US" altLang="ja-JP">
                <a:latin typeface="BIZ UDゴシック" panose="020B0400000000000000" pitchFamily="49" charset="-128"/>
                <a:ea typeface="BIZ UDゴシック" panose="020B0400000000000000" pitchFamily="49" charset="-128"/>
              </a:endParaRPr>
            </a:p>
            <a:p>
              <a:pPr>
                <a:lnSpc>
                  <a:spcPct val="150000"/>
                </a:lnSpc>
              </a:pPr>
              <a:endParaRPr kumimoji="1" lang="en-US" altLang="ja-JP">
                <a:latin typeface="BIZ UDゴシック" panose="020B0400000000000000" pitchFamily="49" charset="-128"/>
                <a:ea typeface="BIZ UDゴシック" panose="020B0400000000000000" pitchFamily="49" charset="-128"/>
              </a:endParaRPr>
            </a:p>
          </p:txBody>
        </p:sp>
      </p:grpSp>
      <p:grpSp>
        <p:nvGrpSpPr>
          <p:cNvPr id="4" name="グループ化 3">
            <a:extLst>
              <a:ext uri="{FF2B5EF4-FFF2-40B4-BE49-F238E27FC236}">
                <a16:creationId xmlns:a16="http://schemas.microsoft.com/office/drawing/2014/main" id="{85E2C083-0F5E-2E35-DF07-DB91602F05F6}"/>
              </a:ext>
            </a:extLst>
          </p:cNvPr>
          <p:cNvGrpSpPr/>
          <p:nvPr/>
        </p:nvGrpSpPr>
        <p:grpSpPr>
          <a:xfrm>
            <a:off x="7623617" y="1342884"/>
            <a:ext cx="6240747" cy="1207390"/>
            <a:chOff x="3981648" y="5232481"/>
            <a:chExt cx="6240747" cy="1207390"/>
          </a:xfrm>
        </p:grpSpPr>
        <p:sp>
          <p:nvSpPr>
            <p:cNvPr id="11" name="テキスト ボックス 10">
              <a:extLst>
                <a:ext uri="{FF2B5EF4-FFF2-40B4-BE49-F238E27FC236}">
                  <a16:creationId xmlns:a16="http://schemas.microsoft.com/office/drawing/2014/main" id="{B747A838-27C4-24DE-EC6C-0F56D8A46962}"/>
                </a:ext>
              </a:extLst>
            </p:cNvPr>
            <p:cNvSpPr txBox="1"/>
            <p:nvPr/>
          </p:nvSpPr>
          <p:spPr>
            <a:xfrm>
              <a:off x="3981648" y="5232481"/>
              <a:ext cx="3191899" cy="461665"/>
            </a:xfrm>
            <a:prstGeom prst="rect">
              <a:avLst/>
            </a:prstGeom>
            <a:noFill/>
          </p:spPr>
          <p:txBody>
            <a:bodyPr wrap="square" lIns="91440" tIns="45720" rIns="91440" bIns="45720" rtlCol="0" anchor="t">
              <a:spAutoFit/>
            </a:bodyPr>
            <a:lstStyle/>
            <a:p>
              <a:r>
                <a:rPr lang="ja-JP" altLang="en-US" sz="2400" b="1" u="sng">
                  <a:solidFill>
                    <a:srgbClr val="FFC000"/>
                  </a:solidFill>
                  <a:latin typeface="BIZ UDPゴシック" panose="020B0400000000000000" pitchFamily="50" charset="-128"/>
                  <a:ea typeface="BIZ UDPゴシック"/>
                </a:rPr>
                <a:t>活躍の場づくりの推進</a:t>
              </a:r>
              <a:endParaRPr lang="ja-JP" altLang="en-US" sz="2400" u="sng">
                <a:solidFill>
                  <a:srgbClr val="FFC000"/>
                </a:solidFill>
                <a:latin typeface="BIZ UDPゴシック" panose="020B0400000000000000" pitchFamily="50" charset="-128"/>
                <a:ea typeface="BIZ UDPゴシック"/>
              </a:endParaRPr>
            </a:p>
          </p:txBody>
        </p:sp>
        <p:sp>
          <p:nvSpPr>
            <p:cNvPr id="17" name="テキスト ボックス 16">
              <a:extLst>
                <a:ext uri="{FF2B5EF4-FFF2-40B4-BE49-F238E27FC236}">
                  <a16:creationId xmlns:a16="http://schemas.microsoft.com/office/drawing/2014/main" id="{DD80C12D-37F0-6A4F-1F51-CFA12CCD0D02}"/>
                </a:ext>
              </a:extLst>
            </p:cNvPr>
            <p:cNvSpPr txBox="1"/>
            <p:nvPr/>
          </p:nvSpPr>
          <p:spPr>
            <a:xfrm>
              <a:off x="4296052" y="5587202"/>
              <a:ext cx="5926343" cy="852669"/>
            </a:xfrm>
            <a:prstGeom prst="rect">
              <a:avLst/>
            </a:prstGeom>
            <a:noFill/>
          </p:spPr>
          <p:txBody>
            <a:bodyPr wrap="square" rtlCol="0">
              <a:spAutoFit/>
            </a:bodyPr>
            <a:lstStyle/>
            <a:p>
              <a:pPr>
                <a:lnSpc>
                  <a:spcPct val="150000"/>
                </a:lnSpc>
              </a:pPr>
              <a:r>
                <a:rPr kumimoji="1" lang="ja-JP" altLang="en-US">
                  <a:latin typeface="BIZ UDゴシック" panose="020B0400000000000000" pitchFamily="49" charset="-128"/>
                  <a:ea typeface="BIZ UDゴシック" panose="020B0400000000000000" pitchFamily="49" charset="-128"/>
                </a:rPr>
                <a:t>〇　友愛クラブ等の活動の場の支援</a:t>
              </a:r>
              <a:endParaRPr kumimoji="1" lang="en-US" altLang="ja-JP">
                <a:solidFill>
                  <a:srgbClr val="FF0000"/>
                </a:solidFill>
                <a:highlight>
                  <a:srgbClr val="FFFF00"/>
                </a:highlight>
                <a:latin typeface="BIZ UDゴシック" panose="020B0400000000000000" pitchFamily="49" charset="-128"/>
                <a:ea typeface="BIZ UDゴシック" panose="020B0400000000000000" pitchFamily="49" charset="-128"/>
              </a:endParaRPr>
            </a:p>
            <a:p>
              <a:pPr>
                <a:lnSpc>
                  <a:spcPct val="150000"/>
                </a:lnSpc>
              </a:pPr>
              <a:r>
                <a:rPr lang="ja-JP" altLang="en-US">
                  <a:latin typeface="BIZ UDゴシック" panose="020B0400000000000000" pitchFamily="49" charset="-128"/>
                  <a:ea typeface="BIZ UDゴシック" panose="020B0400000000000000" pitchFamily="49" charset="-128"/>
                </a:rPr>
                <a:t>〇　シルバー人材センターの支援</a:t>
              </a:r>
              <a:endParaRPr lang="en-US" altLang="ja-JP">
                <a:latin typeface="BIZ UDゴシック" panose="020B0400000000000000" pitchFamily="49" charset="-128"/>
                <a:ea typeface="BIZ UDゴシック" panose="020B0400000000000000" pitchFamily="49" charset="-128"/>
              </a:endParaRPr>
            </a:p>
          </p:txBody>
        </p:sp>
      </p:grpSp>
      <p:grpSp>
        <p:nvGrpSpPr>
          <p:cNvPr id="3" name="グループ化 2">
            <a:extLst>
              <a:ext uri="{FF2B5EF4-FFF2-40B4-BE49-F238E27FC236}">
                <a16:creationId xmlns:a16="http://schemas.microsoft.com/office/drawing/2014/main" id="{A6F00C30-A40A-55A9-92FF-1A0B7E3ED10C}"/>
              </a:ext>
            </a:extLst>
          </p:cNvPr>
          <p:cNvGrpSpPr/>
          <p:nvPr/>
        </p:nvGrpSpPr>
        <p:grpSpPr>
          <a:xfrm>
            <a:off x="7938021" y="3002666"/>
            <a:ext cx="3196430" cy="2610121"/>
            <a:chOff x="8243708" y="5147883"/>
            <a:chExt cx="2119782" cy="1539819"/>
          </a:xfrm>
        </p:grpSpPr>
        <p:pic>
          <p:nvPicPr>
            <p:cNvPr id="6" name="図 5">
              <a:extLst>
                <a:ext uri="{FF2B5EF4-FFF2-40B4-BE49-F238E27FC236}">
                  <a16:creationId xmlns:a16="http://schemas.microsoft.com/office/drawing/2014/main" id="{79617E6D-927C-16A0-12FB-59735CD561C4}"/>
                </a:ext>
              </a:extLst>
            </p:cNvPr>
            <p:cNvPicPr>
              <a:picLocks noChangeAspect="1"/>
            </p:cNvPicPr>
            <p:nvPr/>
          </p:nvPicPr>
          <p:blipFill>
            <a:blip r:embed="rId3"/>
            <a:stretch>
              <a:fillRect/>
            </a:stretch>
          </p:blipFill>
          <p:spPr>
            <a:xfrm>
              <a:off x="8248809" y="5214107"/>
              <a:ext cx="2114681" cy="1473595"/>
            </a:xfrm>
            <a:prstGeom prst="rect">
              <a:avLst/>
            </a:prstGeom>
          </p:spPr>
        </p:pic>
        <p:pic>
          <p:nvPicPr>
            <p:cNvPr id="7" name="図 6">
              <a:extLst>
                <a:ext uri="{FF2B5EF4-FFF2-40B4-BE49-F238E27FC236}">
                  <a16:creationId xmlns:a16="http://schemas.microsoft.com/office/drawing/2014/main" id="{A9603B85-E8D7-0616-25D4-A72986BED007}"/>
                </a:ext>
              </a:extLst>
            </p:cNvPr>
            <p:cNvPicPr>
              <a:picLocks noChangeAspect="1"/>
            </p:cNvPicPr>
            <p:nvPr/>
          </p:nvPicPr>
          <p:blipFill>
            <a:blip r:embed="rId4"/>
            <a:stretch>
              <a:fillRect/>
            </a:stretch>
          </p:blipFill>
          <p:spPr>
            <a:xfrm>
              <a:off x="8243708" y="5147883"/>
              <a:ext cx="1062442" cy="1487418"/>
            </a:xfrm>
            <a:prstGeom prst="rect">
              <a:avLst/>
            </a:prstGeom>
          </p:spPr>
        </p:pic>
      </p:grpSp>
      <p:grpSp>
        <p:nvGrpSpPr>
          <p:cNvPr id="8" name="グループ化 7">
            <a:extLst>
              <a:ext uri="{FF2B5EF4-FFF2-40B4-BE49-F238E27FC236}">
                <a16:creationId xmlns:a16="http://schemas.microsoft.com/office/drawing/2014/main" id="{E35B2909-F1F6-7909-029E-6FAA7937CD23}"/>
              </a:ext>
            </a:extLst>
          </p:cNvPr>
          <p:cNvGrpSpPr/>
          <p:nvPr/>
        </p:nvGrpSpPr>
        <p:grpSpPr>
          <a:xfrm>
            <a:off x="1358497" y="4559477"/>
            <a:ext cx="3269482" cy="1986079"/>
            <a:chOff x="8561207" y="1700927"/>
            <a:chExt cx="3140368" cy="1975985"/>
          </a:xfrm>
        </p:grpSpPr>
        <p:pic>
          <p:nvPicPr>
            <p:cNvPr id="18" name="図 17" descr="グラフィカル ユーザー インターフェイス, アプリケーション, PowerPoint&#10;&#10;AI 生成コンテンツは誤りを含む可能性があります。">
              <a:extLst>
                <a:ext uri="{FF2B5EF4-FFF2-40B4-BE49-F238E27FC236}">
                  <a16:creationId xmlns:a16="http://schemas.microsoft.com/office/drawing/2014/main" id="{80138DED-3D98-EE8E-4D8E-83C47BE185A8}"/>
                </a:ext>
              </a:extLst>
            </p:cNvPr>
            <p:cNvPicPr>
              <a:picLocks noChangeAspect="1"/>
            </p:cNvPicPr>
            <p:nvPr/>
          </p:nvPicPr>
          <p:blipFill>
            <a:blip r:embed="rId5"/>
            <a:srcRect l="26965" t="27717" r="14821" b="10114"/>
            <a:stretch>
              <a:fillRect/>
            </a:stretch>
          </p:blipFill>
          <p:spPr>
            <a:xfrm>
              <a:off x="8647493" y="1700927"/>
              <a:ext cx="3054082" cy="1715705"/>
            </a:xfrm>
            <a:prstGeom prst="rect">
              <a:avLst/>
            </a:prstGeom>
          </p:spPr>
        </p:pic>
        <p:sp>
          <p:nvSpPr>
            <p:cNvPr id="19" name="テキスト ボックス 18">
              <a:extLst>
                <a:ext uri="{FF2B5EF4-FFF2-40B4-BE49-F238E27FC236}">
                  <a16:creationId xmlns:a16="http://schemas.microsoft.com/office/drawing/2014/main" id="{8DA495B7-0073-494B-635D-2C9C2A93B1F6}"/>
                </a:ext>
              </a:extLst>
            </p:cNvPr>
            <p:cNvSpPr txBox="1"/>
            <p:nvPr/>
          </p:nvSpPr>
          <p:spPr>
            <a:xfrm>
              <a:off x="8561207" y="3416632"/>
              <a:ext cx="3023955" cy="260280"/>
            </a:xfrm>
            <a:prstGeom prst="rect">
              <a:avLst/>
            </a:prstGeom>
            <a:noFill/>
          </p:spPr>
          <p:txBody>
            <a:bodyPr wrap="square" rtlCol="0">
              <a:spAutoFit/>
            </a:bodyPr>
            <a:lstStyle/>
            <a:p>
              <a:pPr algn="ctr"/>
              <a:r>
                <a:rPr kumimoji="1" lang="en-US" altLang="ja-JP" sz="1100">
                  <a:latin typeface="BIZ UDPゴシック" panose="020B0400000000000000" pitchFamily="50" charset="-128"/>
                  <a:ea typeface="BIZ UDPゴシック" panose="020B0400000000000000" pitchFamily="50" charset="-128"/>
                </a:rPr>
                <a:t>NIC</a:t>
              </a:r>
              <a:r>
                <a:rPr kumimoji="1" lang="ja-JP" altLang="en-US" sz="1100">
                  <a:latin typeface="BIZ UDPゴシック" panose="020B0400000000000000" pitchFamily="50" charset="-128"/>
                  <a:ea typeface="BIZ UDPゴシック" panose="020B0400000000000000" pitchFamily="50" charset="-128"/>
                </a:rPr>
                <a:t>＋協定事業者の地域実証実験</a:t>
              </a:r>
            </a:p>
          </p:txBody>
        </p:sp>
      </p:grpSp>
      <p:sp>
        <p:nvSpPr>
          <p:cNvPr id="13" name="テキスト ボックス 12">
            <a:extLst>
              <a:ext uri="{FF2B5EF4-FFF2-40B4-BE49-F238E27FC236}">
                <a16:creationId xmlns:a16="http://schemas.microsoft.com/office/drawing/2014/main" id="{BF1B2DEE-598C-67F2-371D-9682BBEF588B}"/>
              </a:ext>
            </a:extLst>
          </p:cNvPr>
          <p:cNvSpPr txBox="1"/>
          <p:nvPr/>
        </p:nvSpPr>
        <p:spPr>
          <a:xfrm>
            <a:off x="366318" y="230142"/>
            <a:ext cx="2626920" cy="646986"/>
          </a:xfrm>
          <a:prstGeom prst="roundRect">
            <a:avLst/>
          </a:prstGeom>
          <a:solidFill>
            <a:srgbClr val="FFC000"/>
          </a:solidFill>
        </p:spPr>
        <p:txBody>
          <a:bodyPr wrap="square" rtlCol="0">
            <a:spAutoFit/>
          </a:bodyPr>
          <a:lstStyle/>
          <a:p>
            <a:r>
              <a:rPr lang="ja-JP" altLang="en-US" sz="3200" b="1">
                <a:solidFill>
                  <a:schemeClr val="bg1"/>
                </a:solidFill>
                <a:latin typeface="Meiryo UI" panose="020B0604030504040204" pitchFamily="50" charset="-128"/>
                <a:ea typeface="Meiryo UI" panose="020B0604030504040204" pitchFamily="50" charset="-128"/>
              </a:rPr>
              <a:t>つながりづくり</a:t>
            </a:r>
            <a:endParaRPr lang="ja-JP" altLang="en-US" sz="2400" b="1">
              <a:solidFill>
                <a:schemeClr val="bg1"/>
              </a:solidFill>
              <a:latin typeface="Meiryo UI" panose="020B0604030504040204" pitchFamily="50" charset="-128"/>
              <a:ea typeface="Meiryo UI" panose="020B0604030504040204" pitchFamily="50" charset="-128"/>
            </a:endParaRPr>
          </a:p>
        </p:txBody>
      </p:sp>
      <p:sp>
        <p:nvSpPr>
          <p:cNvPr id="5" name="吹き出し: 角を丸めた四角形 4">
            <a:extLst>
              <a:ext uri="{FF2B5EF4-FFF2-40B4-BE49-F238E27FC236}">
                <a16:creationId xmlns:a16="http://schemas.microsoft.com/office/drawing/2014/main" id="{9200F327-C9CA-7923-AB01-C68A89211DAB}"/>
              </a:ext>
            </a:extLst>
          </p:cNvPr>
          <p:cNvSpPr/>
          <p:nvPr/>
        </p:nvSpPr>
        <p:spPr>
          <a:xfrm>
            <a:off x="3583500" y="423070"/>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0F9AB84-5DD3-0CBF-9F2B-103F45F5419A}"/>
              </a:ext>
            </a:extLst>
          </p:cNvPr>
          <p:cNvSpPr txBox="1"/>
          <p:nvPr/>
        </p:nvSpPr>
        <p:spPr>
          <a:xfrm>
            <a:off x="5337956" y="365619"/>
            <a:ext cx="4400564" cy="584775"/>
          </a:xfrm>
          <a:prstGeom prst="rect">
            <a:avLst/>
          </a:prstGeom>
          <a:noFill/>
        </p:spPr>
        <p:txBody>
          <a:bodyPr wrap="none" lIns="91440" tIns="45720" rIns="91440" bIns="45720" rtlCol="0" anchor="t">
            <a:spAutoFit/>
          </a:bodyPr>
          <a:lstStyle/>
          <a:p>
            <a:r>
              <a:rPr kumimoji="1" lang="ja-JP" altLang="en-US" sz="3200">
                <a:solidFill>
                  <a:schemeClr val="accent5">
                    <a:lumMod val="75000"/>
                  </a:schemeClr>
                </a:solidFill>
                <a:highlight>
                  <a:srgbClr val="FFFF00"/>
                </a:highlight>
                <a:latin typeface="BIZ UDPゴシック" panose="020B0400000000000000" pitchFamily="50" charset="-128"/>
                <a:ea typeface="BIZ UDPゴシック"/>
              </a:rPr>
              <a:t>シニアのつながりづくり</a:t>
            </a:r>
            <a:endParaRPr lang="ja-JP" altLang="en-US" sz="3200">
              <a:latin typeface="BIZ UDPゴシック" panose="020B0400000000000000" pitchFamily="50" charset="-128"/>
              <a:ea typeface="BIZ UDPゴシック"/>
            </a:endParaRPr>
          </a:p>
        </p:txBody>
      </p:sp>
      <p:sp>
        <p:nvSpPr>
          <p:cNvPr id="12" name="スライド番号プレースホルダー 3">
            <a:extLst>
              <a:ext uri="{FF2B5EF4-FFF2-40B4-BE49-F238E27FC236}">
                <a16:creationId xmlns:a16="http://schemas.microsoft.com/office/drawing/2014/main" id="{C2A8232F-B755-42FC-C812-752F5AD79B00}"/>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32</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13140639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00385-47FD-5FDE-D026-AFD9C6359247}"/>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9F3A021-FA84-3651-814B-9757BA85966C}"/>
              </a:ext>
            </a:extLst>
          </p:cNvPr>
          <p:cNvSpPr txBox="1"/>
          <p:nvPr/>
        </p:nvSpPr>
        <p:spPr>
          <a:xfrm>
            <a:off x="516008" y="1046289"/>
            <a:ext cx="10348917" cy="2168029"/>
          </a:xfrm>
          <a:prstGeom prst="rect">
            <a:avLst/>
          </a:prstGeom>
          <a:noFill/>
        </p:spPr>
        <p:txBody>
          <a:bodyPr wrap="square" rtlCol="0">
            <a:spAutoFit/>
          </a:bodyPr>
          <a:lstStyle/>
          <a:p>
            <a:pPr>
              <a:lnSpc>
                <a:spcPct val="200000"/>
              </a:lnSpc>
            </a:pPr>
            <a:r>
              <a:rPr kumimoji="1" lang="ja-JP" altLang="en-US" sz="2400">
                <a:solidFill>
                  <a:schemeClr val="accent1">
                    <a:lumMod val="75000"/>
                  </a:schemeClr>
                </a:solidFill>
                <a:latin typeface="BIZ UDゴシック" panose="020B0400000000000000" pitchFamily="49" charset="-128"/>
                <a:ea typeface="BIZ UDゴシック" panose="020B0400000000000000" pitchFamily="49" charset="-128"/>
              </a:rPr>
              <a:t>　</a:t>
            </a:r>
            <a:r>
              <a:rPr lang="ja-JP" altLang="en-US" sz="2400" b="1">
                <a:latin typeface="BIZ UDゴシック" panose="020B0400000000000000" pitchFamily="49" charset="-128"/>
                <a:ea typeface="BIZ UDゴシック" panose="020B0400000000000000" pitchFamily="49" charset="-128"/>
              </a:rPr>
              <a:t>●　</a:t>
            </a:r>
            <a:r>
              <a:rPr kumimoji="1" lang="ja-JP" altLang="en-US" sz="2400" b="1">
                <a:latin typeface="BIZ UDゴシック" panose="020B0400000000000000" pitchFamily="49" charset="-128"/>
                <a:ea typeface="BIZ UDゴシック" panose="020B0400000000000000" pitchFamily="49" charset="-128"/>
              </a:rPr>
              <a:t>多様な人々が集い、つなが</a:t>
            </a:r>
            <a:r>
              <a:rPr lang="ja-JP" altLang="en-US" sz="2400" b="1">
                <a:latin typeface="BIZ UDゴシック" panose="020B0400000000000000" pitchFamily="49" charset="-128"/>
                <a:ea typeface="BIZ UDゴシック" panose="020B0400000000000000" pitchFamily="49" charset="-128"/>
              </a:rPr>
              <a:t>る</a:t>
            </a:r>
            <a:r>
              <a:rPr kumimoji="1" lang="ja-JP" altLang="en-US" sz="2400" b="1">
                <a:latin typeface="BIZ UDゴシック" panose="020B0400000000000000" pitchFamily="49" charset="-128"/>
                <a:ea typeface="BIZ UDゴシック" panose="020B0400000000000000" pitchFamily="49" charset="-128"/>
              </a:rPr>
              <a:t>、賑わいのあふれるまち</a:t>
            </a:r>
            <a:endParaRPr kumimoji="1" lang="en-US" altLang="ja-JP" sz="2400" b="1">
              <a:latin typeface="BIZ UDゴシック" panose="020B0400000000000000" pitchFamily="49" charset="-128"/>
              <a:ea typeface="BIZ UDゴシック" panose="020B0400000000000000" pitchFamily="49" charset="-128"/>
            </a:endParaRPr>
          </a:p>
          <a:p>
            <a:pPr>
              <a:lnSpc>
                <a:spcPct val="200000"/>
              </a:lnSpc>
            </a:pPr>
            <a:r>
              <a:rPr kumimoji="1" lang="ja-JP" altLang="en-US" sz="2400" b="1">
                <a:latin typeface="BIZ UDゴシック" panose="020B0400000000000000" pitchFamily="49" charset="-128"/>
                <a:ea typeface="BIZ UDゴシック" panose="020B0400000000000000" pitchFamily="49" charset="-128"/>
              </a:rPr>
              <a:t>　●　ユニバーサルデザインとバリアフリーが進んだ、人中心のまち</a:t>
            </a:r>
            <a:endParaRPr kumimoji="1" lang="en-US" altLang="ja-JP" sz="2400" b="1">
              <a:latin typeface="BIZ UDゴシック" panose="020B0400000000000000" pitchFamily="49" charset="-128"/>
              <a:ea typeface="BIZ UDゴシック" panose="020B0400000000000000" pitchFamily="49" charset="-128"/>
            </a:endParaRPr>
          </a:p>
          <a:p>
            <a:pPr>
              <a:lnSpc>
                <a:spcPct val="200000"/>
              </a:lnSpc>
            </a:pPr>
            <a:r>
              <a:rPr kumimoji="1" lang="ja-JP" altLang="en-US" sz="2400" b="1">
                <a:latin typeface="BIZ UDゴシック" panose="020B0400000000000000" pitchFamily="49" charset="-128"/>
                <a:ea typeface="BIZ UDゴシック" panose="020B0400000000000000" pitchFamily="49" charset="-128"/>
              </a:rPr>
              <a:t>　●　中野らしいまち並みや景観に愛着</a:t>
            </a:r>
            <a:r>
              <a:rPr lang="ja-JP" altLang="en-US" sz="2400" b="1">
                <a:latin typeface="BIZ UDゴシック" panose="020B0400000000000000" pitchFamily="49" charset="-128"/>
                <a:ea typeface="BIZ UDゴシック" panose="020B0400000000000000" pitchFamily="49" charset="-128"/>
              </a:rPr>
              <a:t>の</a:t>
            </a:r>
            <a:r>
              <a:rPr kumimoji="1" lang="ja-JP" altLang="en-US" sz="2400" b="1">
                <a:latin typeface="BIZ UDゴシック" panose="020B0400000000000000" pitchFamily="49" charset="-128"/>
                <a:ea typeface="BIZ UDゴシック" panose="020B0400000000000000" pitchFamily="49" charset="-128"/>
              </a:rPr>
              <a:t>感じられる</a:t>
            </a:r>
            <a:r>
              <a:rPr lang="ja-JP" altLang="en-US" sz="2400" b="1">
                <a:latin typeface="BIZ UDゴシック" panose="020B0400000000000000" pitchFamily="49" charset="-128"/>
                <a:ea typeface="BIZ UDゴシック" panose="020B0400000000000000" pitchFamily="49" charset="-128"/>
              </a:rPr>
              <a:t>、</a:t>
            </a:r>
            <a:r>
              <a:rPr kumimoji="1" lang="ja-JP" altLang="en-US" sz="2400" b="1">
                <a:latin typeface="BIZ UDゴシック" panose="020B0400000000000000" pitchFamily="49" charset="-128"/>
                <a:ea typeface="BIZ UDゴシック" panose="020B0400000000000000" pitchFamily="49" charset="-128"/>
              </a:rPr>
              <a:t>居心地の良いまち</a:t>
            </a:r>
            <a:endParaRPr kumimoji="1" lang="en-US" altLang="ja-JP" sz="2400" b="1">
              <a:latin typeface="BIZ UDゴシック" panose="020B0400000000000000" pitchFamily="49" charset="-128"/>
              <a:ea typeface="BIZ UDゴシック" panose="020B0400000000000000" pitchFamily="49" charset="-128"/>
            </a:endParaRPr>
          </a:p>
        </p:txBody>
      </p:sp>
      <p:sp>
        <p:nvSpPr>
          <p:cNvPr id="5" name="スライド番号プレースホルダー 4">
            <a:extLst>
              <a:ext uri="{FF2B5EF4-FFF2-40B4-BE49-F238E27FC236}">
                <a16:creationId xmlns:a16="http://schemas.microsoft.com/office/drawing/2014/main" id="{2183DE6A-7A81-E304-5AE6-409DC111B54D}"/>
              </a:ext>
            </a:extLst>
          </p:cNvPr>
          <p:cNvSpPr>
            <a:spLocks noGrp="1"/>
          </p:cNvSpPr>
          <p:nvPr>
            <p:ph type="sldNum" sz="quarter" idx="12"/>
          </p:nvPr>
        </p:nvSpPr>
        <p:spPr>
          <a:xfrm>
            <a:off x="6486236" y="6272689"/>
            <a:ext cx="2743200" cy="365125"/>
          </a:xfrm>
        </p:spPr>
        <p:txBody>
          <a:bodyPr/>
          <a:lstStyle/>
          <a:p>
            <a:fld id="{DC71110D-ECC3-4F96-8A42-6AF1571AD6AA}" type="slidenum">
              <a:rPr kumimoji="1" lang="ja-JP" altLang="en-US" sz="2400" b="1" smtClean="0">
                <a:solidFill>
                  <a:schemeClr val="bg1"/>
                </a:solidFill>
                <a:latin typeface="BIZ UDゴシック" panose="020B0400000000000000" pitchFamily="49" charset="-128"/>
                <a:ea typeface="BIZ UDゴシック" panose="020B0400000000000000" pitchFamily="49" charset="-128"/>
              </a:rPr>
              <a:t>33</a:t>
            </a:fld>
            <a:endParaRPr kumimoji="1" lang="ja-JP" altLang="en-US" sz="2400" b="1">
              <a:solidFill>
                <a:schemeClr val="bg1"/>
              </a:solidFill>
              <a:latin typeface="BIZ UDゴシック" panose="020B0400000000000000" pitchFamily="49" charset="-128"/>
              <a:ea typeface="BIZ UDゴシック" panose="020B0400000000000000" pitchFamily="49" charset="-128"/>
            </a:endParaRPr>
          </a:p>
        </p:txBody>
      </p:sp>
      <p:sp>
        <p:nvSpPr>
          <p:cNvPr id="8" name="テキスト ボックス 7">
            <a:extLst>
              <a:ext uri="{FF2B5EF4-FFF2-40B4-BE49-F238E27FC236}">
                <a16:creationId xmlns:a16="http://schemas.microsoft.com/office/drawing/2014/main" id="{0B812A58-16C7-2004-E3F0-336185B47889}"/>
              </a:ext>
            </a:extLst>
          </p:cNvPr>
          <p:cNvSpPr txBox="1"/>
          <p:nvPr/>
        </p:nvSpPr>
        <p:spPr>
          <a:xfrm>
            <a:off x="281857" y="211023"/>
            <a:ext cx="2457780" cy="646986"/>
          </a:xfrm>
          <a:prstGeom prst="roundRect">
            <a:avLst/>
          </a:prstGeom>
          <a:solidFill>
            <a:srgbClr val="548235"/>
          </a:solidFill>
        </p:spPr>
        <p:txBody>
          <a:bodyPr wrap="square" rtlCol="0">
            <a:spAutoFit/>
          </a:bodyPr>
          <a:lstStyle/>
          <a:p>
            <a:r>
              <a:rPr lang="ja-JP" altLang="en-US" sz="2133" b="1">
                <a:solidFill>
                  <a:schemeClr val="bg1"/>
                </a:solidFill>
                <a:latin typeface="Meiryo UI" panose="020B0604030504040204" pitchFamily="50" charset="-128"/>
                <a:ea typeface="Meiryo UI" panose="020B0604030504040204" pitchFamily="50" charset="-128"/>
              </a:rPr>
              <a:t>　　</a:t>
            </a:r>
            <a:r>
              <a:rPr lang="ja-JP" altLang="en-US" sz="3200" b="1">
                <a:solidFill>
                  <a:schemeClr val="bg1"/>
                </a:solidFill>
                <a:latin typeface="Meiryo UI" panose="020B0604030504040204" pitchFamily="50" charset="-128"/>
                <a:ea typeface="Meiryo UI" panose="020B0604030504040204" pitchFamily="50" charset="-128"/>
              </a:rPr>
              <a:t>まちづくり</a:t>
            </a:r>
            <a:endParaRPr lang="en-US" altLang="ja-JP" sz="2400" b="1">
              <a:solidFill>
                <a:schemeClr val="bg1"/>
              </a:solidFill>
              <a:latin typeface="Meiryo UI" panose="020B0604030504040204" pitchFamily="50" charset="-128"/>
              <a:ea typeface="Meiryo UI" panose="020B0604030504040204" pitchFamily="50" charset="-128"/>
            </a:endParaRPr>
          </a:p>
        </p:txBody>
      </p:sp>
      <p:pic>
        <p:nvPicPr>
          <p:cNvPr id="3" name="図 2" descr="グラフィカル ユーザー インターフェイス&#10;&#10;AI 生成コンテンツは誤りを含む可能性があります。">
            <a:extLst>
              <a:ext uri="{FF2B5EF4-FFF2-40B4-BE49-F238E27FC236}">
                <a16:creationId xmlns:a16="http://schemas.microsoft.com/office/drawing/2014/main" id="{ACE6ADDE-2217-8DA4-52F3-0380C5653D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865914"/>
            <a:ext cx="1902998" cy="2747601"/>
          </a:xfrm>
          <a:prstGeom prst="rect">
            <a:avLst/>
          </a:prstGeom>
        </p:spPr>
      </p:pic>
      <p:pic>
        <p:nvPicPr>
          <p:cNvPr id="9" name="図 8" descr="グラフィカル ユーザー インターフェイス が含まれている画像&#10;&#10;AI 生成コンテンツは誤りを含む可能性があります。">
            <a:extLst>
              <a:ext uri="{FF2B5EF4-FFF2-40B4-BE49-F238E27FC236}">
                <a16:creationId xmlns:a16="http://schemas.microsoft.com/office/drawing/2014/main" id="{A9DB9F9B-042E-F9F6-FB49-9C69EF4F09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8266" y="3865914"/>
            <a:ext cx="1936659" cy="2796198"/>
          </a:xfrm>
          <a:prstGeom prst="rect">
            <a:avLst/>
          </a:prstGeom>
        </p:spPr>
      </p:pic>
      <p:sp>
        <p:nvSpPr>
          <p:cNvPr id="2" name="スライド番号プレースホルダー 3">
            <a:extLst>
              <a:ext uri="{FF2B5EF4-FFF2-40B4-BE49-F238E27FC236}">
                <a16:creationId xmlns:a16="http://schemas.microsoft.com/office/drawing/2014/main" id="{B9CD52DE-7D54-BAD8-EC09-96FFB2F2FD52}"/>
              </a:ext>
            </a:extLst>
          </p:cNvPr>
          <p:cNvSpPr txBox="1">
            <a:spLocks/>
          </p:cNvSpPr>
          <p:nvPr/>
        </p:nvSpPr>
        <p:spPr>
          <a:xfrm>
            <a:off x="9892618" y="6452999"/>
            <a:ext cx="2078436"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82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2C9400E4-C46D-48FA-AEA0-ED136F70A0E5}" type="slidenum">
              <a:rPr lang="ja-JP" altLang="en-US" sz="1800" smtClean="0">
                <a:latin typeface="BIZ UDPゴシック"/>
                <a:ea typeface="BIZ UDPゴシック"/>
              </a:rPr>
              <a:pPr/>
              <a:t>33</a:t>
            </a:fld>
            <a:endParaRPr lang="ja-JP" altLang="en-US" dirty="0">
              <a:latin typeface="BIZ UDPゴシック"/>
              <a:ea typeface="BIZ UDPゴシック"/>
            </a:endParaRPr>
          </a:p>
        </p:txBody>
      </p:sp>
    </p:spTree>
    <p:extLst>
      <p:ext uri="{BB962C8B-B14F-4D97-AF65-F5344CB8AC3E}">
        <p14:creationId xmlns:p14="http://schemas.microsoft.com/office/powerpoint/2010/main" val="3532649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a:extLst>
              <a:ext uri="{FF2B5EF4-FFF2-40B4-BE49-F238E27FC236}">
                <a16:creationId xmlns:a16="http://schemas.microsoft.com/office/drawing/2014/main" id="{43EDE2A5-B602-DAF8-E84C-BD2BDCC48A87}"/>
              </a:ext>
            </a:extLst>
          </p:cNvPr>
          <p:cNvSpPr txBox="1"/>
          <p:nvPr/>
        </p:nvSpPr>
        <p:spPr>
          <a:xfrm>
            <a:off x="345788" y="233215"/>
            <a:ext cx="2457780" cy="646986"/>
          </a:xfrm>
          <a:prstGeom prst="roundRect">
            <a:avLst/>
          </a:prstGeom>
          <a:solidFill>
            <a:srgbClr val="548235"/>
          </a:solidFill>
        </p:spPr>
        <p:txBody>
          <a:bodyPr wrap="square" rtlCol="0">
            <a:spAutoFit/>
          </a:bodyPr>
          <a:lstStyle/>
          <a:p>
            <a:r>
              <a:rPr lang="ja-JP" altLang="en-US" sz="2133" b="1">
                <a:solidFill>
                  <a:schemeClr val="bg1"/>
                </a:solidFill>
                <a:latin typeface="Meiryo UI" panose="020B0604030504040204" pitchFamily="50" charset="-128"/>
                <a:ea typeface="Meiryo UI" panose="020B0604030504040204" pitchFamily="50" charset="-128"/>
              </a:rPr>
              <a:t>　　</a:t>
            </a:r>
            <a:r>
              <a:rPr lang="ja-JP" altLang="en-US" sz="3200" b="1">
                <a:solidFill>
                  <a:schemeClr val="bg1"/>
                </a:solidFill>
                <a:latin typeface="Meiryo UI" panose="020B0604030504040204" pitchFamily="50" charset="-128"/>
                <a:ea typeface="Meiryo UI" panose="020B0604030504040204" pitchFamily="50" charset="-128"/>
              </a:rPr>
              <a:t>まちづくり</a:t>
            </a:r>
            <a:endParaRPr lang="en-US" altLang="ja-JP" sz="2400" b="1">
              <a:solidFill>
                <a:schemeClr val="bg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C7EB368C-D10D-A3D6-C9A6-258D972B3E90}"/>
              </a:ext>
            </a:extLst>
          </p:cNvPr>
          <p:cNvSpPr txBox="1"/>
          <p:nvPr/>
        </p:nvSpPr>
        <p:spPr>
          <a:xfrm>
            <a:off x="585700" y="1907572"/>
            <a:ext cx="2236510" cy="584775"/>
          </a:xfrm>
          <a:prstGeom prst="rect">
            <a:avLst/>
          </a:prstGeom>
          <a:noFill/>
        </p:spPr>
        <p:txBody>
          <a:bodyPr wrap="none" lIns="91440" tIns="45720" rIns="91440" bIns="45720" rtlCol="0" anchor="t">
            <a:spAutoFit/>
          </a:bodyPr>
          <a:lstStyle/>
          <a:p>
            <a:r>
              <a:rPr lang="ja-JP" altLang="en-US" sz="3200">
                <a:solidFill>
                  <a:srgbClr val="00B050"/>
                </a:solidFill>
                <a:latin typeface="BIZ UDPゴシック" panose="020B0400000000000000" pitchFamily="50" charset="-128"/>
                <a:ea typeface="BIZ UDPゴシック"/>
              </a:rPr>
              <a:t>中野駅周辺</a:t>
            </a:r>
          </a:p>
        </p:txBody>
      </p:sp>
      <p:sp>
        <p:nvSpPr>
          <p:cNvPr id="31" name="テキスト ボックス 30">
            <a:extLst>
              <a:ext uri="{FF2B5EF4-FFF2-40B4-BE49-F238E27FC236}">
                <a16:creationId xmlns:a16="http://schemas.microsoft.com/office/drawing/2014/main" id="{96AE36DC-8750-F738-7C39-FEC8AC3F050D}"/>
              </a:ext>
            </a:extLst>
          </p:cNvPr>
          <p:cNvSpPr txBox="1"/>
          <p:nvPr/>
        </p:nvSpPr>
        <p:spPr>
          <a:xfrm>
            <a:off x="570805" y="2656633"/>
            <a:ext cx="2343398" cy="120032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BD078"/>
              </a:buClr>
              <a:buSzTx/>
              <a:buFontTx/>
              <a:buNone/>
              <a:tabLst/>
              <a:defRPr/>
            </a:pPr>
            <a:r>
              <a:rPr lang="ja-JP" altLang="en-US">
                <a:solidFill>
                  <a:prstClr val="black"/>
                </a:solidFill>
                <a:latin typeface="BIZ UDPゴシック" panose="020B0400000000000000" pitchFamily="50" charset="-128"/>
                <a:ea typeface="BIZ UDPゴシック" panose="020B0400000000000000" pitchFamily="50" charset="-128"/>
              </a:rPr>
              <a:t>中野駅地区～</a:t>
            </a:r>
            <a:endParaRPr lang="en-US" altLang="ja-JP">
              <a:solidFill>
                <a:prstClr val="black"/>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5BD078"/>
              </a:buClr>
              <a:buSzTx/>
              <a:buFontTx/>
              <a:buNone/>
              <a:tabLst/>
              <a:defRPr/>
            </a:pPr>
            <a:r>
              <a:rPr kumimoji="1" lang="ja-JP" altLang="en-US"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魅力ある</a:t>
            </a:r>
            <a:endParaRPr kumimoji="1" lang="en-US" altLang="ja-JP"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5BD078"/>
              </a:buClr>
              <a:buSzTx/>
              <a:buFontTx/>
              <a:buNone/>
              <a:tabLst/>
              <a:defRPr/>
            </a:pPr>
            <a:r>
              <a:rPr kumimoji="1" lang="ja-JP" altLang="en-US"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中野の玄関口</a:t>
            </a:r>
            <a:endParaRPr kumimoji="1" lang="en-US" altLang="ja-JP"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
                <a:srgbClr val="5BD078"/>
              </a:buClr>
              <a:buSzTx/>
              <a:buFontTx/>
              <a:buNone/>
              <a:tabLst/>
              <a:defRPr/>
            </a:pPr>
            <a:r>
              <a:rPr kumimoji="1" lang="ja-JP" altLang="en-US"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としてまちをつなぐ</a:t>
            </a:r>
            <a:endParaRPr kumimoji="1" lang="en-US" altLang="ja-JP"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5" name="グループ化 4">
            <a:extLst>
              <a:ext uri="{FF2B5EF4-FFF2-40B4-BE49-F238E27FC236}">
                <a16:creationId xmlns:a16="http://schemas.microsoft.com/office/drawing/2014/main" id="{553A8478-622E-A011-8F0A-1AB971D7BB68}"/>
              </a:ext>
            </a:extLst>
          </p:cNvPr>
          <p:cNvGrpSpPr/>
          <p:nvPr/>
        </p:nvGrpSpPr>
        <p:grpSpPr>
          <a:xfrm>
            <a:off x="345788" y="1992087"/>
            <a:ext cx="7358540" cy="4945368"/>
            <a:chOff x="153860" y="2239074"/>
            <a:chExt cx="6665089" cy="4372705"/>
          </a:xfrm>
        </p:grpSpPr>
        <p:pic>
          <p:nvPicPr>
            <p:cNvPr id="28" name="図 27" descr="ダイアグラム, 設計図&#10;&#10;自動的に生成された説明">
              <a:extLst>
                <a:ext uri="{FF2B5EF4-FFF2-40B4-BE49-F238E27FC236}">
                  <a16:creationId xmlns:a16="http://schemas.microsoft.com/office/drawing/2014/main" id="{0A068EBB-DD4A-B272-B59F-4CD73E320A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835"/>
            <a:stretch/>
          </p:blipFill>
          <p:spPr>
            <a:xfrm>
              <a:off x="2614213" y="2239074"/>
              <a:ext cx="2972073" cy="2166356"/>
            </a:xfrm>
            <a:prstGeom prst="rect">
              <a:avLst/>
            </a:prstGeom>
          </p:spPr>
        </p:pic>
        <p:pic>
          <p:nvPicPr>
            <p:cNvPr id="29" name="図 28" descr="建物の前の広場&#10;&#10;中程度の精度で自動的に生成された説明">
              <a:extLst>
                <a:ext uri="{FF2B5EF4-FFF2-40B4-BE49-F238E27FC236}">
                  <a16:creationId xmlns:a16="http://schemas.microsoft.com/office/drawing/2014/main" id="{27DE666D-BA14-EBF4-2C94-4A1377640A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3860" y="4106869"/>
              <a:ext cx="3066431" cy="2166356"/>
            </a:xfrm>
            <a:prstGeom prst="rect">
              <a:avLst/>
            </a:prstGeom>
          </p:spPr>
        </p:pic>
        <p:sp>
          <p:nvSpPr>
            <p:cNvPr id="30" name="テキスト ボックス 29">
              <a:extLst>
                <a:ext uri="{FF2B5EF4-FFF2-40B4-BE49-F238E27FC236}">
                  <a16:creationId xmlns:a16="http://schemas.microsoft.com/office/drawing/2014/main" id="{ABA1C6A6-CB84-C4DF-5320-89A2B79FD3A5}"/>
                </a:ext>
              </a:extLst>
            </p:cNvPr>
            <p:cNvSpPr txBox="1"/>
            <p:nvPr/>
          </p:nvSpPr>
          <p:spPr>
            <a:xfrm>
              <a:off x="175930" y="6273225"/>
              <a:ext cx="664301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BD078"/>
                </a:buClr>
                <a:buSzTx/>
                <a:buFontTx/>
                <a:buNone/>
                <a:tabLst/>
                <a:defRPr/>
              </a:pPr>
              <a:r>
                <a:rPr lang="ja-JP" altLang="en-US" sz="1600">
                  <a:solidFill>
                    <a:prstClr val="black"/>
                  </a:solidFill>
                  <a:latin typeface="BIZ UDPゴシック" panose="020B0400000000000000" pitchFamily="50" charset="-128"/>
                  <a:ea typeface="BIZ UDPゴシック" panose="020B0400000000000000" pitchFamily="50" charset="-128"/>
                </a:rPr>
                <a:t>中野駅西側橋上駅舎・自由通路整備（２０２６年１２月開設予定）</a:t>
              </a:r>
              <a:endPar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2" name="図 31">
              <a:extLst>
                <a:ext uri="{FF2B5EF4-FFF2-40B4-BE49-F238E27FC236}">
                  <a16:creationId xmlns:a16="http://schemas.microsoft.com/office/drawing/2014/main" id="{BDBF2A22-E38E-FD83-47F7-550334F54433}"/>
                </a:ext>
              </a:extLst>
            </p:cNvPr>
            <p:cNvPicPr>
              <a:picLocks noChangeAspect="1"/>
            </p:cNvPicPr>
            <p:nvPr/>
          </p:nvPicPr>
          <p:blipFill rotWithShape="1">
            <a:blip r:embed="rId5"/>
            <a:srcRect r="8439"/>
            <a:stretch/>
          </p:blipFill>
          <p:spPr>
            <a:xfrm>
              <a:off x="3358075" y="4478388"/>
              <a:ext cx="2365995" cy="1724583"/>
            </a:xfrm>
            <a:prstGeom prst="rect">
              <a:avLst/>
            </a:prstGeom>
          </p:spPr>
        </p:pic>
      </p:grpSp>
      <p:sp>
        <p:nvSpPr>
          <p:cNvPr id="2" name="テキスト ボックス 1">
            <a:extLst>
              <a:ext uri="{FF2B5EF4-FFF2-40B4-BE49-F238E27FC236}">
                <a16:creationId xmlns:a16="http://schemas.microsoft.com/office/drawing/2014/main" id="{93AFE7D6-DEDE-A2AA-5799-4F3DCB12E02D}"/>
              </a:ext>
            </a:extLst>
          </p:cNvPr>
          <p:cNvSpPr txBox="1"/>
          <p:nvPr/>
        </p:nvSpPr>
        <p:spPr>
          <a:xfrm>
            <a:off x="205125" y="1250192"/>
            <a:ext cx="3256020" cy="461665"/>
          </a:xfrm>
          <a:prstGeom prst="rect">
            <a:avLst/>
          </a:prstGeom>
          <a:noFill/>
        </p:spPr>
        <p:txBody>
          <a:bodyPr wrap="none" lIns="91440" tIns="45720" rIns="91440" bIns="45720" rtlCol="0" anchor="t">
            <a:spAutoFit/>
          </a:bodyPr>
          <a:lstStyle/>
          <a:p>
            <a:r>
              <a:rPr lang="ja-JP" altLang="en-US" sz="2400" u="sng">
                <a:solidFill>
                  <a:srgbClr val="00B050"/>
                </a:solidFill>
                <a:latin typeface="BIZ UDPゴシック" panose="020B0400000000000000" pitchFamily="50" charset="-128"/>
                <a:ea typeface="BIZ UDPゴシック"/>
              </a:rPr>
              <a:t>快適な歩行空間の実現</a:t>
            </a:r>
          </a:p>
        </p:txBody>
      </p:sp>
      <p:sp>
        <p:nvSpPr>
          <p:cNvPr id="10" name="吹き出し: 角を丸めた四角形 9">
            <a:extLst>
              <a:ext uri="{FF2B5EF4-FFF2-40B4-BE49-F238E27FC236}">
                <a16:creationId xmlns:a16="http://schemas.microsoft.com/office/drawing/2014/main" id="{5318F8E2-9494-2E84-F9F9-28DA73522C87}"/>
              </a:ext>
            </a:extLst>
          </p:cNvPr>
          <p:cNvSpPr/>
          <p:nvPr/>
        </p:nvSpPr>
        <p:spPr>
          <a:xfrm>
            <a:off x="3384119" y="434417"/>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E4183E01-9979-4572-CE21-115BB2228656}"/>
              </a:ext>
            </a:extLst>
          </p:cNvPr>
          <p:cNvSpPr txBox="1"/>
          <p:nvPr/>
        </p:nvSpPr>
        <p:spPr>
          <a:xfrm>
            <a:off x="5138575" y="376966"/>
            <a:ext cx="4447051" cy="584775"/>
          </a:xfrm>
          <a:prstGeom prst="rect">
            <a:avLst/>
          </a:prstGeom>
          <a:noFill/>
        </p:spPr>
        <p:txBody>
          <a:bodyPr wrap="none" lIns="91440" tIns="45720" rIns="91440" bIns="45720" rtlCol="0" anchor="t">
            <a:spAutoFit/>
          </a:bodyPr>
          <a:lstStyle/>
          <a:p>
            <a:r>
              <a:rPr lang="ja-JP" altLang="en-US" sz="3200">
                <a:solidFill>
                  <a:schemeClr val="accent5">
                    <a:lumMod val="75000"/>
                  </a:schemeClr>
                </a:solidFill>
                <a:highlight>
                  <a:srgbClr val="00FF00"/>
                </a:highlight>
                <a:latin typeface="BIZ UDPゴシック" panose="020B0400000000000000" pitchFamily="50" charset="-128"/>
                <a:ea typeface="BIZ UDPゴシック"/>
              </a:rPr>
              <a:t>歩きたくなるまち</a:t>
            </a:r>
            <a:r>
              <a:rPr kumimoji="1" lang="ja-JP" altLang="en-US" sz="3200">
                <a:solidFill>
                  <a:schemeClr val="accent5">
                    <a:lumMod val="75000"/>
                  </a:schemeClr>
                </a:solidFill>
                <a:highlight>
                  <a:srgbClr val="00FF00"/>
                </a:highlight>
                <a:latin typeface="BIZ UDPゴシック" panose="020B0400000000000000" pitchFamily="50" charset="-128"/>
                <a:ea typeface="BIZ UDPゴシック"/>
              </a:rPr>
              <a:t>づくり</a:t>
            </a:r>
            <a:endParaRPr lang="ja-JP" altLang="en-US" sz="3200">
              <a:highlight>
                <a:srgbClr val="00FF00"/>
              </a:highlight>
              <a:latin typeface="BIZ UDPゴシック" panose="020B0400000000000000" pitchFamily="50" charset="-128"/>
              <a:ea typeface="BIZ UDPゴシック"/>
            </a:endParaRPr>
          </a:p>
        </p:txBody>
      </p:sp>
      <p:pic>
        <p:nvPicPr>
          <p:cNvPr id="8" name="図 7" descr="回路, 電子機器, レゴ, 市 が含まれている画像&#10;&#10;AI 生成コンテンツは誤りを含む可能性があります。">
            <a:extLst>
              <a:ext uri="{FF2B5EF4-FFF2-40B4-BE49-F238E27FC236}">
                <a16:creationId xmlns:a16="http://schemas.microsoft.com/office/drawing/2014/main" id="{87AF2172-2342-C17F-83FE-0B5CBD5BBF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04328" y="990846"/>
            <a:ext cx="4084522" cy="2779965"/>
          </a:xfrm>
          <a:prstGeom prst="rect">
            <a:avLst/>
          </a:prstGeom>
        </p:spPr>
      </p:pic>
      <p:sp>
        <p:nvSpPr>
          <p:cNvPr id="9" name="テキスト ボックス 8">
            <a:extLst>
              <a:ext uri="{FF2B5EF4-FFF2-40B4-BE49-F238E27FC236}">
                <a16:creationId xmlns:a16="http://schemas.microsoft.com/office/drawing/2014/main" id="{BCAB1626-2B67-DD2A-3101-8CC01AD055FC}"/>
              </a:ext>
            </a:extLst>
          </p:cNvPr>
          <p:cNvSpPr txBox="1"/>
          <p:nvPr/>
        </p:nvSpPr>
        <p:spPr>
          <a:xfrm>
            <a:off x="9788448" y="1072649"/>
            <a:ext cx="2403563" cy="338554"/>
          </a:xfrm>
          <a:prstGeom prst="rect">
            <a:avLst/>
          </a:prstGeom>
          <a:noFill/>
        </p:spPr>
        <p:txBody>
          <a:bodyPr wrap="square" rtlCol="0">
            <a:spAutoFit/>
          </a:bodyPr>
          <a:lstStyle/>
          <a:p>
            <a:r>
              <a:rPr kumimoji="1" lang="ja-JP" altLang="en-US" sz="1600" b="1">
                <a:solidFill>
                  <a:schemeClr val="bg1"/>
                </a:solidFill>
                <a:latin typeface="BIZ UDゴシック" panose="020B0400000000000000" pitchFamily="49" charset="-128"/>
                <a:ea typeface="BIZ UDゴシック" panose="020B0400000000000000" pitchFamily="49" charset="-128"/>
              </a:rPr>
              <a:t>令和</a:t>
            </a:r>
            <a:r>
              <a:rPr kumimoji="1" lang="en-US" altLang="ja-JP" sz="1600" b="1">
                <a:solidFill>
                  <a:schemeClr val="bg1"/>
                </a:solidFill>
                <a:latin typeface="BIZ UDゴシック" panose="020B0400000000000000" pitchFamily="49" charset="-128"/>
                <a:ea typeface="BIZ UDゴシック" panose="020B0400000000000000" pitchFamily="49" charset="-128"/>
              </a:rPr>
              <a:t>8</a:t>
            </a:r>
            <a:r>
              <a:rPr kumimoji="1" lang="ja-JP" altLang="en-US" sz="1600" b="1">
                <a:solidFill>
                  <a:schemeClr val="bg1"/>
                </a:solidFill>
                <a:latin typeface="BIZ UDゴシック" panose="020B0400000000000000" pitchFamily="49" charset="-128"/>
                <a:ea typeface="BIZ UDゴシック" panose="020B0400000000000000" pitchFamily="49" charset="-128"/>
              </a:rPr>
              <a:t>年</a:t>
            </a:r>
            <a:r>
              <a:rPr kumimoji="1" lang="en-US" altLang="ja-JP" sz="1600" b="1">
                <a:solidFill>
                  <a:schemeClr val="bg1"/>
                </a:solidFill>
                <a:latin typeface="BIZ UDゴシック" panose="020B0400000000000000" pitchFamily="49" charset="-128"/>
                <a:ea typeface="BIZ UDゴシック" panose="020B0400000000000000" pitchFamily="49" charset="-128"/>
              </a:rPr>
              <a:t>4</a:t>
            </a:r>
            <a:r>
              <a:rPr kumimoji="1" lang="ja-JP" altLang="en-US" sz="1600" b="1">
                <a:solidFill>
                  <a:schemeClr val="bg1"/>
                </a:solidFill>
                <a:latin typeface="BIZ UDゴシック" panose="020B0400000000000000" pitchFamily="49" charset="-128"/>
                <a:ea typeface="BIZ UDゴシック" panose="020B0400000000000000" pitchFamily="49" charset="-128"/>
              </a:rPr>
              <a:t>月</a:t>
            </a:r>
            <a:r>
              <a:rPr kumimoji="1" lang="en-US" altLang="ja-JP" sz="1600" b="1">
                <a:solidFill>
                  <a:schemeClr val="bg1"/>
                </a:solidFill>
                <a:latin typeface="BIZ UDゴシック" panose="020B0400000000000000" pitchFamily="49" charset="-128"/>
                <a:ea typeface="BIZ UDゴシック" panose="020B0400000000000000" pitchFamily="49" charset="-128"/>
              </a:rPr>
              <a:t>15</a:t>
            </a:r>
            <a:r>
              <a:rPr kumimoji="1" lang="ja-JP" altLang="en-US" sz="1600" b="1">
                <a:solidFill>
                  <a:schemeClr val="bg1"/>
                </a:solidFill>
                <a:latin typeface="BIZ UDゴシック" panose="020B0400000000000000" pitchFamily="49" charset="-128"/>
                <a:ea typeface="BIZ UDゴシック" panose="020B0400000000000000" pitchFamily="49" charset="-128"/>
              </a:rPr>
              <a:t>日時点</a:t>
            </a:r>
          </a:p>
        </p:txBody>
      </p:sp>
      <p:pic>
        <p:nvPicPr>
          <p:cNvPr id="13" name="図 2">
            <a:extLst>
              <a:ext uri="{FF2B5EF4-FFF2-40B4-BE49-F238E27FC236}">
                <a16:creationId xmlns:a16="http://schemas.microsoft.com/office/drawing/2014/main" id="{9EA13146-8D56-3859-8396-664914E87280}"/>
              </a:ext>
            </a:extLst>
          </p:cNvPr>
          <p:cNvPicPr>
            <a:picLocks noChangeAspect="1"/>
          </p:cNvPicPr>
          <p:nvPr/>
        </p:nvPicPr>
        <p:blipFill>
          <a:blip r:embed="rId7"/>
          <a:srcRect l="5084" t="1389" r="7388" b="2609"/>
          <a:stretch>
            <a:fillRect/>
          </a:stretch>
        </p:blipFill>
        <p:spPr>
          <a:xfrm>
            <a:off x="6647656" y="4134097"/>
            <a:ext cx="3953228" cy="2562643"/>
          </a:xfrm>
          <a:prstGeom prst="rect">
            <a:avLst/>
          </a:prstGeom>
        </p:spPr>
      </p:pic>
      <p:pic>
        <p:nvPicPr>
          <p:cNvPr id="14" name="図 13">
            <a:extLst>
              <a:ext uri="{FF2B5EF4-FFF2-40B4-BE49-F238E27FC236}">
                <a16:creationId xmlns:a16="http://schemas.microsoft.com/office/drawing/2014/main" id="{711515F7-AA53-90DD-2610-0B848DB4F1F8}"/>
              </a:ext>
            </a:extLst>
          </p:cNvPr>
          <p:cNvPicPr>
            <a:picLocks noChangeAspect="1"/>
          </p:cNvPicPr>
          <p:nvPr/>
        </p:nvPicPr>
        <p:blipFill>
          <a:blip r:embed="rId8"/>
          <a:srcRect l="4688" r="4179"/>
          <a:stretch>
            <a:fillRect/>
          </a:stretch>
        </p:blipFill>
        <p:spPr>
          <a:xfrm>
            <a:off x="9487547" y="4364327"/>
            <a:ext cx="2798400" cy="1727234"/>
          </a:xfrm>
          <a:prstGeom prst="rect">
            <a:avLst/>
          </a:prstGeom>
          <a:ln>
            <a:solidFill>
              <a:schemeClr val="tx1"/>
            </a:solidFill>
          </a:ln>
        </p:spPr>
      </p:pic>
      <p:pic>
        <p:nvPicPr>
          <p:cNvPr id="15" name="図 14" descr="回路, 電子機器, レゴ, 市 が含まれている画像&#10;&#10;AI 生成コンテンツは誤りを含む可能性があります。">
            <a:extLst>
              <a:ext uri="{FF2B5EF4-FFF2-40B4-BE49-F238E27FC236}">
                <a16:creationId xmlns:a16="http://schemas.microsoft.com/office/drawing/2014/main" id="{6C7A5A81-CD5F-FCED-8748-7F81FAB0D8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6728" y="1143246"/>
            <a:ext cx="4084522" cy="2779965"/>
          </a:xfrm>
          <a:prstGeom prst="rect">
            <a:avLst/>
          </a:prstGeom>
        </p:spPr>
      </p:pic>
      <p:sp>
        <p:nvSpPr>
          <p:cNvPr id="16" name="テキスト ボックス 15">
            <a:extLst>
              <a:ext uri="{FF2B5EF4-FFF2-40B4-BE49-F238E27FC236}">
                <a16:creationId xmlns:a16="http://schemas.microsoft.com/office/drawing/2014/main" id="{9DEA79A7-31E6-C06D-E0FD-A370D16CF9CE}"/>
              </a:ext>
            </a:extLst>
          </p:cNvPr>
          <p:cNvSpPr txBox="1"/>
          <p:nvPr/>
        </p:nvSpPr>
        <p:spPr>
          <a:xfrm>
            <a:off x="10777037" y="6185051"/>
            <a:ext cx="1367066" cy="523220"/>
          </a:xfrm>
          <a:prstGeom prst="rect">
            <a:avLst/>
          </a:prstGeom>
          <a:noFill/>
        </p:spPr>
        <p:txBody>
          <a:bodyPr wrap="square" rtlCol="0">
            <a:spAutoFit/>
          </a:bodyPr>
          <a:lstStyle/>
          <a:p>
            <a:r>
              <a:rPr kumimoji="1" lang="ja-JP" altLang="en-US" sz="1400">
                <a:latin typeface="BIZ UDゴシック" panose="020B0400000000000000" pitchFamily="49" charset="-128"/>
                <a:ea typeface="BIZ UDゴシック" panose="020B0400000000000000" pitchFamily="49" charset="-128"/>
              </a:rPr>
              <a:t>令和</a:t>
            </a:r>
            <a:r>
              <a:rPr kumimoji="1" lang="en-US" altLang="ja-JP" sz="1400">
                <a:latin typeface="BIZ UDゴシック" panose="020B0400000000000000" pitchFamily="49" charset="-128"/>
                <a:ea typeface="BIZ UDゴシック" panose="020B0400000000000000" pitchFamily="49" charset="-128"/>
              </a:rPr>
              <a:t>11</a:t>
            </a:r>
            <a:r>
              <a:rPr kumimoji="1" lang="ja-JP" altLang="en-US" sz="1400">
                <a:latin typeface="BIZ UDゴシック" panose="020B0400000000000000" pitchFamily="49" charset="-128"/>
                <a:ea typeface="BIZ UDゴシック" panose="020B0400000000000000" pitchFamily="49" charset="-128"/>
              </a:rPr>
              <a:t>年度末</a:t>
            </a:r>
            <a:endParaRPr kumimoji="1" lang="en-US" altLang="ja-JP" sz="1400">
              <a:latin typeface="BIZ UDゴシック" panose="020B0400000000000000" pitchFamily="49" charset="-128"/>
              <a:ea typeface="BIZ UDゴシック" panose="020B0400000000000000" pitchFamily="49" charset="-128"/>
            </a:endParaRPr>
          </a:p>
          <a:p>
            <a:r>
              <a:rPr lang="ja-JP" altLang="en-US" sz="1400">
                <a:latin typeface="BIZ UDゴシック" panose="020B0400000000000000" pitchFamily="49" charset="-128"/>
                <a:ea typeface="BIZ UDゴシック" panose="020B0400000000000000" pitchFamily="49" charset="-128"/>
              </a:rPr>
              <a:t>整備</a:t>
            </a:r>
            <a:r>
              <a:rPr kumimoji="1" lang="ja-JP" altLang="en-US" sz="1400">
                <a:latin typeface="BIZ UDゴシック" panose="020B0400000000000000" pitchFamily="49" charset="-128"/>
                <a:ea typeface="BIZ UDゴシック" panose="020B0400000000000000" pitchFamily="49" charset="-128"/>
              </a:rPr>
              <a:t>イメージ</a:t>
            </a:r>
          </a:p>
        </p:txBody>
      </p:sp>
      <p:sp>
        <p:nvSpPr>
          <p:cNvPr id="17" name="テキスト ボックス 16">
            <a:extLst>
              <a:ext uri="{FF2B5EF4-FFF2-40B4-BE49-F238E27FC236}">
                <a16:creationId xmlns:a16="http://schemas.microsoft.com/office/drawing/2014/main" id="{9D073BC7-9733-310A-18FB-6BF55C812628}"/>
              </a:ext>
            </a:extLst>
          </p:cNvPr>
          <p:cNvSpPr txBox="1"/>
          <p:nvPr/>
        </p:nvSpPr>
        <p:spPr>
          <a:xfrm>
            <a:off x="9940848" y="1225049"/>
            <a:ext cx="2403563" cy="338554"/>
          </a:xfrm>
          <a:prstGeom prst="rect">
            <a:avLst/>
          </a:prstGeom>
          <a:noFill/>
        </p:spPr>
        <p:txBody>
          <a:bodyPr wrap="square" rtlCol="0">
            <a:spAutoFit/>
          </a:bodyPr>
          <a:lstStyle/>
          <a:p>
            <a:r>
              <a:rPr kumimoji="1" lang="ja-JP" altLang="en-US" sz="1600" b="1">
                <a:solidFill>
                  <a:schemeClr val="bg1"/>
                </a:solidFill>
                <a:latin typeface="BIZ UDゴシック" panose="020B0400000000000000" pitchFamily="49" charset="-128"/>
                <a:ea typeface="BIZ UDゴシック" panose="020B0400000000000000" pitchFamily="49" charset="-128"/>
              </a:rPr>
              <a:t>令和</a:t>
            </a:r>
            <a:r>
              <a:rPr kumimoji="1" lang="en-US" altLang="ja-JP" sz="1600" b="1">
                <a:solidFill>
                  <a:schemeClr val="bg1"/>
                </a:solidFill>
                <a:latin typeface="BIZ UDゴシック" panose="020B0400000000000000" pitchFamily="49" charset="-128"/>
                <a:ea typeface="BIZ UDゴシック" panose="020B0400000000000000" pitchFamily="49" charset="-128"/>
              </a:rPr>
              <a:t>8</a:t>
            </a:r>
            <a:r>
              <a:rPr kumimoji="1" lang="ja-JP" altLang="en-US" sz="1600" b="1">
                <a:solidFill>
                  <a:schemeClr val="bg1"/>
                </a:solidFill>
                <a:latin typeface="BIZ UDゴシック" panose="020B0400000000000000" pitchFamily="49" charset="-128"/>
                <a:ea typeface="BIZ UDゴシック" panose="020B0400000000000000" pitchFamily="49" charset="-128"/>
              </a:rPr>
              <a:t>年</a:t>
            </a:r>
            <a:r>
              <a:rPr kumimoji="1" lang="en-US" altLang="ja-JP" sz="1600" b="1">
                <a:solidFill>
                  <a:schemeClr val="bg1"/>
                </a:solidFill>
                <a:latin typeface="BIZ UDゴシック" panose="020B0400000000000000" pitchFamily="49" charset="-128"/>
                <a:ea typeface="BIZ UDゴシック" panose="020B0400000000000000" pitchFamily="49" charset="-128"/>
              </a:rPr>
              <a:t>4</a:t>
            </a:r>
            <a:r>
              <a:rPr kumimoji="1" lang="ja-JP" altLang="en-US" sz="1600" b="1">
                <a:solidFill>
                  <a:schemeClr val="bg1"/>
                </a:solidFill>
                <a:latin typeface="BIZ UDゴシック" panose="020B0400000000000000" pitchFamily="49" charset="-128"/>
                <a:ea typeface="BIZ UDゴシック" panose="020B0400000000000000" pitchFamily="49" charset="-128"/>
              </a:rPr>
              <a:t>月</a:t>
            </a:r>
            <a:r>
              <a:rPr kumimoji="1" lang="en-US" altLang="ja-JP" sz="1600" b="1">
                <a:solidFill>
                  <a:schemeClr val="bg1"/>
                </a:solidFill>
                <a:latin typeface="BIZ UDゴシック" panose="020B0400000000000000" pitchFamily="49" charset="-128"/>
                <a:ea typeface="BIZ UDゴシック" panose="020B0400000000000000" pitchFamily="49" charset="-128"/>
              </a:rPr>
              <a:t>15</a:t>
            </a:r>
            <a:r>
              <a:rPr kumimoji="1" lang="ja-JP" altLang="en-US" sz="1600" b="1">
                <a:solidFill>
                  <a:schemeClr val="bg1"/>
                </a:solidFill>
                <a:latin typeface="BIZ UDゴシック" panose="020B0400000000000000" pitchFamily="49" charset="-128"/>
                <a:ea typeface="BIZ UDゴシック" panose="020B0400000000000000" pitchFamily="49" charset="-128"/>
              </a:rPr>
              <a:t>日時点</a:t>
            </a:r>
          </a:p>
        </p:txBody>
      </p:sp>
      <p:sp>
        <p:nvSpPr>
          <p:cNvPr id="12" name="テキスト ボックス 11">
            <a:extLst>
              <a:ext uri="{FF2B5EF4-FFF2-40B4-BE49-F238E27FC236}">
                <a16:creationId xmlns:a16="http://schemas.microsoft.com/office/drawing/2014/main" id="{999AEF50-2480-D631-AEF1-1D6CE314EB2A}"/>
              </a:ext>
            </a:extLst>
          </p:cNvPr>
          <p:cNvSpPr txBox="1"/>
          <p:nvPr/>
        </p:nvSpPr>
        <p:spPr>
          <a:xfrm>
            <a:off x="7291549" y="3904614"/>
            <a:ext cx="474271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BD078"/>
              </a:buClr>
              <a:buSzTx/>
              <a:buFontTx/>
              <a:buNone/>
              <a:tabLst/>
              <a:defRPr/>
            </a:pPr>
            <a:r>
              <a:rPr lang="ja-JP" altLang="en-US" sz="1600">
                <a:solidFill>
                  <a:prstClr val="black"/>
                </a:solidFill>
                <a:latin typeface="BIZ UDPゴシック" panose="020B0400000000000000" pitchFamily="50" charset="-128"/>
                <a:ea typeface="BIZ UDPゴシック" panose="020B0400000000000000" pitchFamily="50" charset="-128"/>
              </a:rPr>
              <a:t>中野駅から四季の都市方面にデッキを整備</a:t>
            </a:r>
            <a:endParaRPr lang="en-US" altLang="ja-JP" sz="1600">
              <a:solidFill>
                <a:prstClr val="black"/>
              </a:solidFill>
              <a:latin typeface="BIZ UDPゴシック" panose="020B0400000000000000" pitchFamily="50" charset="-128"/>
              <a:ea typeface="BIZ UDPゴシック" panose="020B0400000000000000" pitchFamily="50" charset="-128"/>
            </a:endParaRPr>
          </a:p>
        </p:txBody>
      </p:sp>
      <p:sp>
        <p:nvSpPr>
          <p:cNvPr id="3" name="スライド番号プレースホルダー 3">
            <a:extLst>
              <a:ext uri="{FF2B5EF4-FFF2-40B4-BE49-F238E27FC236}">
                <a16:creationId xmlns:a16="http://schemas.microsoft.com/office/drawing/2014/main" id="{AF2C146C-EA5E-FDEE-248C-44F18EF6E2B1}"/>
              </a:ext>
            </a:extLst>
          </p:cNvPr>
          <p:cNvSpPr>
            <a:spLocks noGrp="1"/>
          </p:cNvSpPr>
          <p:nvPr>
            <p:ph type="sldNum" sz="quarter" idx="12"/>
          </p:nvPr>
        </p:nvSpPr>
        <p:spPr>
          <a:xfrm>
            <a:off x="9892618" y="6532511"/>
            <a:ext cx="2078436" cy="365125"/>
          </a:xfrm>
        </p:spPr>
        <p:txBody>
          <a:bodyPr/>
          <a:lstStyle/>
          <a:p>
            <a:fld id="{2C9400E4-C46D-48FA-AEA0-ED136F70A0E5}" type="slidenum">
              <a:rPr lang="ja-JP" altLang="en-US" sz="1800">
                <a:latin typeface="BIZ UDPゴシック"/>
                <a:ea typeface="BIZ UDPゴシック"/>
              </a:rPr>
              <a:t>34</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308497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Effect transition="in" filter="fade">
                                      <p:cBhvr>
                                        <p:cTn id="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7EC4D464-00EB-3D3D-840C-8BD6154D1E43}"/>
              </a:ext>
            </a:extLst>
          </p:cNvPr>
          <p:cNvGrpSpPr/>
          <p:nvPr/>
        </p:nvGrpSpPr>
        <p:grpSpPr>
          <a:xfrm>
            <a:off x="8477564" y="3429000"/>
            <a:ext cx="4086005" cy="2245309"/>
            <a:chOff x="7312793" y="3010481"/>
            <a:chExt cx="4086005" cy="2245309"/>
          </a:xfrm>
        </p:grpSpPr>
        <p:pic>
          <p:nvPicPr>
            <p:cNvPr id="39" name="図 38" descr="草, 屋外, 公園, 民衆 が含まれている画像&#10;&#10;自動的に生成された説明">
              <a:extLst>
                <a:ext uri="{FF2B5EF4-FFF2-40B4-BE49-F238E27FC236}">
                  <a16:creationId xmlns:a16="http://schemas.microsoft.com/office/drawing/2014/main" id="{CC4ED209-7BAA-4883-BCD9-18671C6891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777" r="8239"/>
            <a:stretch/>
          </p:blipFill>
          <p:spPr>
            <a:xfrm>
              <a:off x="7312793" y="3010481"/>
              <a:ext cx="3076232" cy="1989320"/>
            </a:xfrm>
            <a:prstGeom prst="rect">
              <a:avLst/>
            </a:prstGeom>
          </p:spPr>
        </p:pic>
        <p:sp>
          <p:nvSpPr>
            <p:cNvPr id="42" name="テキスト ボックス 41">
              <a:extLst>
                <a:ext uri="{FF2B5EF4-FFF2-40B4-BE49-F238E27FC236}">
                  <a16:creationId xmlns:a16="http://schemas.microsoft.com/office/drawing/2014/main" id="{BEC465DF-869B-44AB-AB30-8B1ABA32DAC6}"/>
                </a:ext>
              </a:extLst>
            </p:cNvPr>
            <p:cNvSpPr txBox="1"/>
            <p:nvPr/>
          </p:nvSpPr>
          <p:spPr>
            <a:xfrm>
              <a:off x="7560173" y="4978791"/>
              <a:ext cx="3838625" cy="27699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SzTx/>
                <a:tabLst/>
                <a:defRPr/>
              </a:pPr>
              <a:r>
                <a:rPr lang="ja-JP" altLang="en-US" sz="1200">
                  <a:latin typeface="BIZ UDPゴシック" panose="020B0400000000000000" pitchFamily="50" charset="-128"/>
                  <a:ea typeface="BIZ UDPゴシック" panose="020B0400000000000000" pitchFamily="50" charset="-128"/>
                </a:rPr>
                <a:t>四季の森公園芝生広場で憩う区民</a:t>
              </a:r>
              <a:endParaRPr lang="en-US" altLang="ja-JP" sz="1200">
                <a:latin typeface="BIZ UDPゴシック" panose="020B0400000000000000" pitchFamily="50" charset="-128"/>
                <a:ea typeface="BIZ UDPゴシック" panose="020B0400000000000000" pitchFamily="50" charset="-128"/>
              </a:endParaRPr>
            </a:p>
          </p:txBody>
        </p:sp>
      </p:grpSp>
      <p:sp>
        <p:nvSpPr>
          <p:cNvPr id="7" name="テキスト ボックス 6">
            <a:extLst>
              <a:ext uri="{FF2B5EF4-FFF2-40B4-BE49-F238E27FC236}">
                <a16:creationId xmlns:a16="http://schemas.microsoft.com/office/drawing/2014/main" id="{82479972-AC12-E341-C453-9A0AF4CFF2BD}"/>
              </a:ext>
            </a:extLst>
          </p:cNvPr>
          <p:cNvSpPr txBox="1"/>
          <p:nvPr/>
        </p:nvSpPr>
        <p:spPr>
          <a:xfrm>
            <a:off x="184846" y="185365"/>
            <a:ext cx="2457780" cy="646986"/>
          </a:xfrm>
          <a:prstGeom prst="roundRect">
            <a:avLst/>
          </a:prstGeom>
          <a:solidFill>
            <a:srgbClr val="548235"/>
          </a:solidFill>
        </p:spPr>
        <p:txBody>
          <a:bodyPr wrap="square" rtlCol="0">
            <a:spAutoFit/>
          </a:bodyPr>
          <a:lstStyle/>
          <a:p>
            <a:r>
              <a:rPr lang="ja-JP" altLang="en-US" sz="2133" b="1">
                <a:solidFill>
                  <a:schemeClr val="bg1"/>
                </a:solidFill>
                <a:latin typeface="Meiryo UI" panose="020B0604030504040204" pitchFamily="50" charset="-128"/>
                <a:ea typeface="Meiryo UI" panose="020B0604030504040204" pitchFamily="50" charset="-128"/>
              </a:rPr>
              <a:t>　　</a:t>
            </a:r>
            <a:r>
              <a:rPr lang="ja-JP" altLang="en-US" sz="3200" b="1">
                <a:solidFill>
                  <a:schemeClr val="bg1"/>
                </a:solidFill>
                <a:latin typeface="Meiryo UI" panose="020B0604030504040204" pitchFamily="50" charset="-128"/>
                <a:ea typeface="Meiryo UI" panose="020B0604030504040204" pitchFamily="50" charset="-128"/>
              </a:rPr>
              <a:t>まちづくり</a:t>
            </a:r>
            <a:endParaRPr lang="en-US" altLang="ja-JP" sz="2400" b="1">
              <a:solidFill>
                <a:schemeClr val="bg1"/>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61646419-FFC0-D96F-F7B0-D9103428C223}"/>
              </a:ext>
            </a:extLst>
          </p:cNvPr>
          <p:cNvSpPr txBox="1"/>
          <p:nvPr/>
        </p:nvSpPr>
        <p:spPr>
          <a:xfrm>
            <a:off x="288100" y="2146971"/>
            <a:ext cx="4391145" cy="646331"/>
          </a:xfrm>
          <a:prstGeom prst="rect">
            <a:avLst/>
          </a:prstGeom>
          <a:solidFill>
            <a:schemeClr val="accent5">
              <a:lumMod val="20000"/>
              <a:lumOff val="80000"/>
            </a:schemeClr>
          </a:solidFill>
        </p:spPr>
        <p:txBody>
          <a:bodyPr wrap="square">
            <a:spAutoFit/>
          </a:bodyPr>
          <a:lstStyle/>
          <a:p>
            <a:pPr lvl="0">
              <a:buClr>
                <a:srgbClr val="5BD078"/>
              </a:buClr>
              <a:defRPr/>
            </a:pPr>
            <a:r>
              <a:rPr lang="ja-JP" altLang="en-US">
                <a:solidFill>
                  <a:prstClr val="black"/>
                </a:solidFill>
                <a:latin typeface="BIZ UDPゴシック" panose="020B0400000000000000" pitchFamily="50" charset="-128"/>
                <a:ea typeface="BIZ UDPゴシック" panose="020B0400000000000000" pitchFamily="50" charset="-128"/>
              </a:rPr>
              <a:t>中野四丁目地区（四季の都市、区役所等）</a:t>
            </a:r>
            <a:endParaRPr lang="en-US" altLang="ja-JP">
              <a:solidFill>
                <a:prstClr val="black"/>
              </a:solidFill>
              <a:latin typeface="BIZ UDPゴシック" panose="020B0400000000000000" pitchFamily="50" charset="-128"/>
              <a:ea typeface="BIZ UDPゴシック" panose="020B0400000000000000" pitchFamily="50" charset="-128"/>
            </a:endParaRPr>
          </a:p>
          <a:p>
            <a:pPr lvl="0">
              <a:buClr>
                <a:srgbClr val="5BD078"/>
              </a:buClr>
              <a:defRPr/>
            </a:pPr>
            <a:r>
              <a:rPr lang="ja-JP" altLang="en-US">
                <a:solidFill>
                  <a:prstClr val="black"/>
                </a:solidFill>
                <a:latin typeface="BIZ UDPゴシック" panose="020B0400000000000000" pitchFamily="50" charset="-128"/>
                <a:ea typeface="BIZ UDPゴシック" panose="020B0400000000000000" pitchFamily="50" charset="-128"/>
              </a:rPr>
              <a:t>～先端的な都市機能と豊かな緑</a:t>
            </a:r>
            <a:endParaRPr lang="en-US" altLang="ja-JP">
              <a:solidFill>
                <a:prstClr val="black"/>
              </a:solidFill>
              <a:latin typeface="BIZ UDPゴシック" panose="020B0400000000000000" pitchFamily="50" charset="-128"/>
              <a:ea typeface="BIZ UDPゴシック" panose="020B0400000000000000" pitchFamily="50" charset="-128"/>
            </a:endParaRPr>
          </a:p>
        </p:txBody>
      </p:sp>
      <p:sp>
        <p:nvSpPr>
          <p:cNvPr id="5" name="吹き出し: 角を丸めた四角形 4">
            <a:extLst>
              <a:ext uri="{FF2B5EF4-FFF2-40B4-BE49-F238E27FC236}">
                <a16:creationId xmlns:a16="http://schemas.microsoft.com/office/drawing/2014/main" id="{975BEB8B-9CAA-1C06-AE8E-E7F12D695AE5}"/>
              </a:ext>
            </a:extLst>
          </p:cNvPr>
          <p:cNvSpPr/>
          <p:nvPr/>
        </p:nvSpPr>
        <p:spPr>
          <a:xfrm>
            <a:off x="3384119" y="434417"/>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03F39A51-2A4C-DA01-4CB4-823CB52F1CA7}"/>
              </a:ext>
            </a:extLst>
          </p:cNvPr>
          <p:cNvSpPr txBox="1"/>
          <p:nvPr/>
        </p:nvSpPr>
        <p:spPr>
          <a:xfrm>
            <a:off x="5138575" y="376966"/>
            <a:ext cx="4447051" cy="584775"/>
          </a:xfrm>
          <a:prstGeom prst="rect">
            <a:avLst/>
          </a:prstGeom>
          <a:noFill/>
        </p:spPr>
        <p:txBody>
          <a:bodyPr wrap="none" lIns="91440" tIns="45720" rIns="91440" bIns="45720" rtlCol="0" anchor="t">
            <a:spAutoFit/>
          </a:bodyPr>
          <a:lstStyle/>
          <a:p>
            <a:r>
              <a:rPr lang="ja-JP" altLang="en-US" sz="3200">
                <a:solidFill>
                  <a:schemeClr val="accent5">
                    <a:lumMod val="75000"/>
                  </a:schemeClr>
                </a:solidFill>
                <a:highlight>
                  <a:srgbClr val="00FF00"/>
                </a:highlight>
                <a:latin typeface="BIZ UDPゴシック" panose="020B0400000000000000" pitchFamily="50" charset="-128"/>
                <a:ea typeface="BIZ UDPゴシック"/>
              </a:rPr>
              <a:t>歩きたくなるまち</a:t>
            </a:r>
            <a:r>
              <a:rPr kumimoji="1" lang="ja-JP" altLang="en-US" sz="3200">
                <a:solidFill>
                  <a:schemeClr val="accent5">
                    <a:lumMod val="75000"/>
                  </a:schemeClr>
                </a:solidFill>
                <a:highlight>
                  <a:srgbClr val="00FF00"/>
                </a:highlight>
                <a:latin typeface="BIZ UDPゴシック" panose="020B0400000000000000" pitchFamily="50" charset="-128"/>
                <a:ea typeface="BIZ UDPゴシック"/>
              </a:rPr>
              <a:t>づくり</a:t>
            </a:r>
            <a:endParaRPr lang="ja-JP" altLang="en-US" sz="3200">
              <a:highlight>
                <a:srgbClr val="00FF00"/>
              </a:highlight>
              <a:latin typeface="BIZ UDPゴシック" panose="020B0400000000000000" pitchFamily="50" charset="-128"/>
              <a:ea typeface="BIZ UDPゴシック"/>
            </a:endParaRPr>
          </a:p>
        </p:txBody>
      </p:sp>
      <p:pic>
        <p:nvPicPr>
          <p:cNvPr id="8" name="図 7">
            <a:extLst>
              <a:ext uri="{FF2B5EF4-FFF2-40B4-BE49-F238E27FC236}">
                <a16:creationId xmlns:a16="http://schemas.microsoft.com/office/drawing/2014/main" id="{38E2E508-456C-1BC0-7987-F33DA461878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37629" y="3402076"/>
            <a:ext cx="2967674" cy="1989320"/>
          </a:xfrm>
          <a:prstGeom prst="rect">
            <a:avLst/>
          </a:prstGeom>
          <a:noFill/>
        </p:spPr>
      </p:pic>
      <p:sp>
        <p:nvSpPr>
          <p:cNvPr id="9" name="テキスト ボックス 8">
            <a:extLst>
              <a:ext uri="{FF2B5EF4-FFF2-40B4-BE49-F238E27FC236}">
                <a16:creationId xmlns:a16="http://schemas.microsoft.com/office/drawing/2014/main" id="{6C140836-FF7E-9CD4-A7F5-EB78DB1ED76D}"/>
              </a:ext>
            </a:extLst>
          </p:cNvPr>
          <p:cNvSpPr txBox="1"/>
          <p:nvPr/>
        </p:nvSpPr>
        <p:spPr>
          <a:xfrm>
            <a:off x="3039514" y="5364472"/>
            <a:ext cx="2796230" cy="276999"/>
          </a:xfrm>
          <a:prstGeom prst="rect">
            <a:avLst/>
          </a:prstGeom>
          <a:noFill/>
        </p:spPr>
        <p:txBody>
          <a:bodyPr wrap="square" rtlCol="0">
            <a:spAutoFit/>
          </a:bodyPr>
          <a:lstStyle/>
          <a:p>
            <a:r>
              <a:rPr kumimoji="1" lang="ja-JP" altLang="en-US" sz="1200">
                <a:latin typeface="BIZ UDゴシック" panose="020B0400000000000000" pitchFamily="49" charset="-128"/>
                <a:ea typeface="BIZ UDゴシック" panose="020B0400000000000000" pitchFamily="49" charset="-128"/>
              </a:rPr>
              <a:t>中野四季の森通りでの社会実験</a:t>
            </a:r>
          </a:p>
        </p:txBody>
      </p:sp>
      <p:pic>
        <p:nvPicPr>
          <p:cNvPr id="10" name="図 9">
            <a:extLst>
              <a:ext uri="{FF2B5EF4-FFF2-40B4-BE49-F238E27FC236}">
                <a16:creationId xmlns:a16="http://schemas.microsoft.com/office/drawing/2014/main" id="{AEA37ADD-B054-1ECB-4353-D4A08D7BF607}"/>
              </a:ext>
            </a:extLst>
          </p:cNvPr>
          <p:cNvPicPr>
            <a:picLocks noChangeAspect="1"/>
          </p:cNvPicPr>
          <p:nvPr/>
        </p:nvPicPr>
        <p:blipFill>
          <a:blip r:embed="rId5"/>
          <a:stretch>
            <a:fillRect/>
          </a:stretch>
        </p:blipFill>
        <p:spPr>
          <a:xfrm>
            <a:off x="1158789" y="3429000"/>
            <a:ext cx="2967674" cy="1968036"/>
          </a:xfrm>
          <a:prstGeom prst="rect">
            <a:avLst/>
          </a:prstGeom>
        </p:spPr>
      </p:pic>
      <p:sp>
        <p:nvSpPr>
          <p:cNvPr id="3" name="スライド番号プレースホルダー 3">
            <a:extLst>
              <a:ext uri="{FF2B5EF4-FFF2-40B4-BE49-F238E27FC236}">
                <a16:creationId xmlns:a16="http://schemas.microsoft.com/office/drawing/2014/main" id="{69F63BA3-34D7-C134-CE47-D56E08DBF230}"/>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35</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35395280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36AB6625-D93C-7569-2C2A-200C929440D9}"/>
              </a:ext>
            </a:extLst>
          </p:cNvPr>
          <p:cNvPicPr>
            <a:picLocks noChangeAspect="1"/>
          </p:cNvPicPr>
          <p:nvPr/>
        </p:nvPicPr>
        <p:blipFill>
          <a:blip r:embed="rId3"/>
          <a:srcRect l="34620" t="18501" r="38466" b="24100"/>
          <a:stretch>
            <a:fillRect/>
          </a:stretch>
        </p:blipFill>
        <p:spPr>
          <a:xfrm>
            <a:off x="6487666" y="1906086"/>
            <a:ext cx="1824225" cy="2671187"/>
          </a:xfrm>
          <a:prstGeom prst="rect">
            <a:avLst/>
          </a:prstGeom>
        </p:spPr>
      </p:pic>
      <p:pic>
        <p:nvPicPr>
          <p:cNvPr id="21" name="図 20">
            <a:extLst>
              <a:ext uri="{FF2B5EF4-FFF2-40B4-BE49-F238E27FC236}">
                <a16:creationId xmlns:a16="http://schemas.microsoft.com/office/drawing/2014/main" id="{35213DB8-189D-5CBF-4B64-DC854CFE6E15}"/>
              </a:ext>
            </a:extLst>
          </p:cNvPr>
          <p:cNvPicPr>
            <a:picLocks noChangeAspect="1"/>
          </p:cNvPicPr>
          <p:nvPr/>
        </p:nvPicPr>
        <p:blipFill>
          <a:blip r:embed="rId4"/>
          <a:stretch>
            <a:fillRect/>
          </a:stretch>
        </p:blipFill>
        <p:spPr>
          <a:xfrm>
            <a:off x="6520060" y="5104202"/>
            <a:ext cx="2250867" cy="1688150"/>
          </a:xfrm>
          <a:prstGeom prst="rect">
            <a:avLst/>
          </a:prstGeom>
        </p:spPr>
      </p:pic>
      <p:pic>
        <p:nvPicPr>
          <p:cNvPr id="20" name="図 19">
            <a:extLst>
              <a:ext uri="{FF2B5EF4-FFF2-40B4-BE49-F238E27FC236}">
                <a16:creationId xmlns:a16="http://schemas.microsoft.com/office/drawing/2014/main" id="{A4E47989-7585-E9BF-0BC3-B9C5915C8A9F}"/>
              </a:ext>
            </a:extLst>
          </p:cNvPr>
          <p:cNvPicPr>
            <a:picLocks noChangeAspect="1"/>
          </p:cNvPicPr>
          <p:nvPr/>
        </p:nvPicPr>
        <p:blipFill>
          <a:blip r:embed="rId5"/>
          <a:stretch>
            <a:fillRect/>
          </a:stretch>
        </p:blipFill>
        <p:spPr>
          <a:xfrm>
            <a:off x="10100262" y="5527087"/>
            <a:ext cx="1678352" cy="1260016"/>
          </a:xfrm>
          <a:prstGeom prst="rect">
            <a:avLst/>
          </a:prstGeom>
        </p:spPr>
      </p:pic>
      <p:sp>
        <p:nvSpPr>
          <p:cNvPr id="17" name="コンテンツ プレースホルダー 658">
            <a:extLst>
              <a:ext uri="{FF2B5EF4-FFF2-40B4-BE49-F238E27FC236}">
                <a16:creationId xmlns:a16="http://schemas.microsoft.com/office/drawing/2014/main" id="{412F1D4F-EB4D-44AD-187F-F593962F242E}"/>
              </a:ext>
            </a:extLst>
          </p:cNvPr>
          <p:cNvSpPr txBox="1"/>
          <p:nvPr/>
        </p:nvSpPr>
        <p:spPr>
          <a:xfrm>
            <a:off x="6748341" y="4615543"/>
            <a:ext cx="1290235" cy="412119"/>
          </a:xfrm>
          <a:prstGeom prst="rect">
            <a:avLst/>
          </a:prstGeom>
          <a:solidFill>
            <a:srgbClr val="FEF9B4"/>
          </a:solidFill>
          <a:ln>
            <a:solidFill>
              <a:schemeClr val="accent1">
                <a:shade val="15000"/>
              </a:schemeClr>
            </a:solidFill>
          </a:ln>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BBB59"/>
              </a:buClr>
              <a:buSzPct val="95000"/>
              <a:buFont typeface="Wingdings 2"/>
              <a:buNone/>
              <a:tabLst/>
              <a:defRPr/>
            </a:pPr>
            <a:r>
              <a:rPr kumimoji="1" lang="ja-JP" altLang="en-US" sz="20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rPr>
              <a:t>沼袋地区</a:t>
            </a:r>
            <a:endParaRPr kumimoji="1" lang="en-US" altLang="ja-JP" sz="18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endParaRPr>
          </a:p>
        </p:txBody>
      </p:sp>
      <p:pic>
        <p:nvPicPr>
          <p:cNvPr id="18" name="図 17">
            <a:extLst>
              <a:ext uri="{FF2B5EF4-FFF2-40B4-BE49-F238E27FC236}">
                <a16:creationId xmlns:a16="http://schemas.microsoft.com/office/drawing/2014/main" id="{32166575-7A65-F666-495F-96F7F9843F5B}"/>
              </a:ext>
            </a:extLst>
          </p:cNvPr>
          <p:cNvPicPr>
            <a:picLocks noChangeAspect="1"/>
          </p:cNvPicPr>
          <p:nvPr/>
        </p:nvPicPr>
        <p:blipFill>
          <a:blip r:embed="rId6"/>
          <a:stretch>
            <a:fillRect/>
          </a:stretch>
        </p:blipFill>
        <p:spPr>
          <a:xfrm>
            <a:off x="8416831" y="3844072"/>
            <a:ext cx="1744204" cy="2520259"/>
          </a:xfrm>
          <a:prstGeom prst="rect">
            <a:avLst/>
          </a:prstGeom>
        </p:spPr>
      </p:pic>
      <p:sp>
        <p:nvSpPr>
          <p:cNvPr id="26" name="テキスト ボックス 25">
            <a:extLst>
              <a:ext uri="{FF2B5EF4-FFF2-40B4-BE49-F238E27FC236}">
                <a16:creationId xmlns:a16="http://schemas.microsoft.com/office/drawing/2014/main" id="{43EDE2A5-B602-DAF8-E84C-BD2BDCC48A87}"/>
              </a:ext>
            </a:extLst>
          </p:cNvPr>
          <p:cNvSpPr txBox="1"/>
          <p:nvPr/>
        </p:nvSpPr>
        <p:spPr>
          <a:xfrm>
            <a:off x="269588" y="174078"/>
            <a:ext cx="2457780" cy="646986"/>
          </a:xfrm>
          <a:prstGeom prst="roundRect">
            <a:avLst/>
          </a:prstGeom>
          <a:solidFill>
            <a:srgbClr val="548235"/>
          </a:solidFill>
        </p:spPr>
        <p:txBody>
          <a:bodyPr wrap="square" rtlCol="0">
            <a:spAutoFit/>
          </a:bodyPr>
          <a:lstStyle/>
          <a:p>
            <a:r>
              <a:rPr lang="ja-JP" altLang="en-US" sz="2133" b="1">
                <a:solidFill>
                  <a:schemeClr val="bg1"/>
                </a:solidFill>
                <a:latin typeface="Meiryo UI" panose="020B0604030504040204" pitchFamily="50" charset="-128"/>
                <a:ea typeface="Meiryo UI" panose="020B0604030504040204" pitchFamily="50" charset="-128"/>
              </a:rPr>
              <a:t>　　</a:t>
            </a:r>
            <a:r>
              <a:rPr lang="ja-JP" altLang="en-US" sz="3200" b="1">
                <a:solidFill>
                  <a:schemeClr val="bg1"/>
                </a:solidFill>
                <a:latin typeface="Meiryo UI" panose="020B0604030504040204" pitchFamily="50" charset="-128"/>
                <a:ea typeface="Meiryo UI" panose="020B0604030504040204" pitchFamily="50" charset="-128"/>
              </a:rPr>
              <a:t>まちづくり</a:t>
            </a:r>
            <a:endParaRPr lang="en-US" altLang="ja-JP" sz="2400" b="1">
              <a:solidFill>
                <a:schemeClr val="bg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6497F2F2-2615-E74E-3FC9-0F4EC1FDB461}"/>
              </a:ext>
            </a:extLst>
          </p:cNvPr>
          <p:cNvSpPr txBox="1"/>
          <p:nvPr/>
        </p:nvSpPr>
        <p:spPr>
          <a:xfrm>
            <a:off x="5602096" y="1032799"/>
            <a:ext cx="2492990" cy="400110"/>
          </a:xfrm>
          <a:prstGeom prst="rect">
            <a:avLst/>
          </a:prstGeom>
          <a:noFill/>
        </p:spPr>
        <p:txBody>
          <a:bodyPr wrap="none" lIns="91440" tIns="45720" rIns="91440" bIns="45720" rtlCol="0" anchor="t">
            <a:spAutoFit/>
          </a:bodyPr>
          <a:lstStyle/>
          <a:p>
            <a:r>
              <a:rPr lang="ja-JP" altLang="en-US" sz="2000">
                <a:solidFill>
                  <a:srgbClr val="00B050"/>
                </a:solidFill>
                <a:latin typeface="BIZ UDPゴシック" panose="020B0400000000000000" pitchFamily="50" charset="-128"/>
                <a:ea typeface="BIZ UDPゴシック"/>
              </a:rPr>
              <a:t>＜西武新宿線沿線＞</a:t>
            </a:r>
          </a:p>
        </p:txBody>
      </p:sp>
      <p:pic>
        <p:nvPicPr>
          <p:cNvPr id="29" name="図 28">
            <a:extLst>
              <a:ext uri="{FF2B5EF4-FFF2-40B4-BE49-F238E27FC236}">
                <a16:creationId xmlns:a16="http://schemas.microsoft.com/office/drawing/2014/main" id="{8C612E57-11DA-2B85-B735-68F47A753271}"/>
              </a:ext>
            </a:extLst>
          </p:cNvPr>
          <p:cNvPicPr>
            <a:picLocks noChangeAspect="1"/>
          </p:cNvPicPr>
          <p:nvPr/>
        </p:nvPicPr>
        <p:blipFill rotWithShape="1">
          <a:blip r:embed="rId7"/>
          <a:srcRect l="25869" t="25549" r="25770" b="12188"/>
          <a:stretch/>
        </p:blipFill>
        <p:spPr>
          <a:xfrm>
            <a:off x="496061" y="1801461"/>
            <a:ext cx="5382263" cy="3579444"/>
          </a:xfrm>
          <a:prstGeom prst="rect">
            <a:avLst/>
          </a:prstGeom>
        </p:spPr>
      </p:pic>
      <p:pic>
        <p:nvPicPr>
          <p:cNvPr id="19" name="図 18">
            <a:extLst>
              <a:ext uri="{FF2B5EF4-FFF2-40B4-BE49-F238E27FC236}">
                <a16:creationId xmlns:a16="http://schemas.microsoft.com/office/drawing/2014/main" id="{196CB9FF-F488-36DA-C51C-10B584DAC1C4}"/>
              </a:ext>
            </a:extLst>
          </p:cNvPr>
          <p:cNvPicPr>
            <a:picLocks noChangeAspect="1"/>
          </p:cNvPicPr>
          <p:nvPr/>
        </p:nvPicPr>
        <p:blipFill>
          <a:blip r:embed="rId8"/>
          <a:stretch>
            <a:fillRect/>
          </a:stretch>
        </p:blipFill>
        <p:spPr>
          <a:xfrm>
            <a:off x="10031175" y="3006827"/>
            <a:ext cx="1751888" cy="2520260"/>
          </a:xfrm>
          <a:prstGeom prst="rect">
            <a:avLst/>
          </a:prstGeom>
        </p:spPr>
      </p:pic>
      <p:sp>
        <p:nvSpPr>
          <p:cNvPr id="32" name="テキスト ボックス 31">
            <a:extLst>
              <a:ext uri="{FF2B5EF4-FFF2-40B4-BE49-F238E27FC236}">
                <a16:creationId xmlns:a16="http://schemas.microsoft.com/office/drawing/2014/main" id="{51D812C1-1700-B459-D98A-8FD1977C1DB3}"/>
              </a:ext>
            </a:extLst>
          </p:cNvPr>
          <p:cNvSpPr txBox="1"/>
          <p:nvPr/>
        </p:nvSpPr>
        <p:spPr>
          <a:xfrm>
            <a:off x="554099" y="1401351"/>
            <a:ext cx="5541901" cy="369332"/>
          </a:xfrm>
          <a:prstGeom prst="rect">
            <a:avLst/>
          </a:prstGeom>
          <a:solidFill>
            <a:schemeClr val="bg1"/>
          </a:solidFill>
        </p:spPr>
        <p:txBody>
          <a:bodyPr wrap="square">
            <a:spAutoFit/>
          </a:bodyPr>
          <a:lstStyle/>
          <a:p>
            <a:pPr algn="ctr"/>
            <a:r>
              <a:rPr lang="ja-JP" altLang="en-US">
                <a:latin typeface="BIZ UDPゴシック" panose="020B0400000000000000" pitchFamily="50" charset="-128"/>
                <a:ea typeface="BIZ UDPゴシック" panose="020B0400000000000000" pitchFamily="50" charset="-128"/>
              </a:rPr>
              <a:t>〇西武新宿線（中井駅～野方駅間）連続立体交差事業</a:t>
            </a:r>
          </a:p>
        </p:txBody>
      </p:sp>
      <p:sp>
        <p:nvSpPr>
          <p:cNvPr id="2" name="テキスト ボックス 1">
            <a:extLst>
              <a:ext uri="{FF2B5EF4-FFF2-40B4-BE49-F238E27FC236}">
                <a16:creationId xmlns:a16="http://schemas.microsoft.com/office/drawing/2014/main" id="{7D62CB43-B04E-C6E5-6D46-EBE845C7D05F}"/>
              </a:ext>
            </a:extLst>
          </p:cNvPr>
          <p:cNvSpPr txBox="1"/>
          <p:nvPr/>
        </p:nvSpPr>
        <p:spPr>
          <a:xfrm>
            <a:off x="376103" y="954089"/>
            <a:ext cx="5664574" cy="461665"/>
          </a:xfrm>
          <a:prstGeom prst="rect">
            <a:avLst/>
          </a:prstGeom>
          <a:noFill/>
        </p:spPr>
        <p:txBody>
          <a:bodyPr wrap="square" lIns="91440" tIns="45720" rIns="91440" bIns="45720" rtlCol="0" anchor="t">
            <a:spAutoFit/>
          </a:bodyPr>
          <a:lstStyle/>
          <a:p>
            <a:r>
              <a:rPr lang="ja-JP" altLang="en-US" sz="2400" u="sng">
                <a:solidFill>
                  <a:srgbClr val="00B050"/>
                </a:solidFill>
                <a:latin typeface="BIZ UDPゴシック" panose="020B0400000000000000" pitchFamily="50" charset="-128"/>
                <a:ea typeface="BIZ UDPゴシック"/>
              </a:rPr>
              <a:t>魅力的な公共空間とまちの景観の実現</a:t>
            </a:r>
          </a:p>
        </p:txBody>
      </p:sp>
      <p:sp>
        <p:nvSpPr>
          <p:cNvPr id="3" name="吹き出し: 角を丸めた四角形 2">
            <a:extLst>
              <a:ext uri="{FF2B5EF4-FFF2-40B4-BE49-F238E27FC236}">
                <a16:creationId xmlns:a16="http://schemas.microsoft.com/office/drawing/2014/main" id="{512A3E06-4B64-3BBA-2C9B-4A4FB84A9760}"/>
              </a:ext>
            </a:extLst>
          </p:cNvPr>
          <p:cNvSpPr/>
          <p:nvPr/>
        </p:nvSpPr>
        <p:spPr>
          <a:xfrm>
            <a:off x="3384119" y="434417"/>
            <a:ext cx="2048967" cy="462350"/>
          </a:xfrm>
          <a:prstGeom prst="wedgeRoundRectCallout">
            <a:avLst>
              <a:gd name="adj1" fmla="val 49919"/>
              <a:gd name="adj2" fmla="val 25621"/>
              <a:gd name="adj3" fmla="val 16667"/>
            </a:avLst>
          </a:prstGeom>
          <a:noFill/>
          <a:ln w="635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2400" b="1">
                <a:solidFill>
                  <a:schemeClr val="tx1"/>
                </a:solidFill>
                <a:latin typeface="BIZ UDPゴシック" panose="020B0400000000000000" pitchFamily="50" charset="-128"/>
                <a:ea typeface="BIZ UDPゴシック" panose="020B0400000000000000" pitchFamily="50" charset="-128"/>
              </a:rPr>
              <a:t>＜テーマ＞</a:t>
            </a:r>
            <a:endParaRPr kumimoji="1" lang="ja-JP" altLang="en-US" sz="2400" b="1">
              <a:solidFill>
                <a:srgbClr val="FF0000"/>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89DDC148-0632-8EF1-F0A4-1D47493541EF}"/>
              </a:ext>
            </a:extLst>
          </p:cNvPr>
          <p:cNvSpPr txBox="1"/>
          <p:nvPr/>
        </p:nvSpPr>
        <p:spPr>
          <a:xfrm>
            <a:off x="5138575" y="376966"/>
            <a:ext cx="4447051" cy="584775"/>
          </a:xfrm>
          <a:prstGeom prst="rect">
            <a:avLst/>
          </a:prstGeom>
          <a:noFill/>
        </p:spPr>
        <p:txBody>
          <a:bodyPr wrap="none" lIns="91440" tIns="45720" rIns="91440" bIns="45720" rtlCol="0" anchor="t">
            <a:spAutoFit/>
          </a:bodyPr>
          <a:lstStyle/>
          <a:p>
            <a:r>
              <a:rPr lang="ja-JP" altLang="en-US" sz="3200">
                <a:solidFill>
                  <a:schemeClr val="accent5">
                    <a:lumMod val="75000"/>
                  </a:schemeClr>
                </a:solidFill>
                <a:highlight>
                  <a:srgbClr val="00FF00"/>
                </a:highlight>
                <a:latin typeface="BIZ UDPゴシック" panose="020B0400000000000000" pitchFamily="50" charset="-128"/>
                <a:ea typeface="BIZ UDPゴシック"/>
              </a:rPr>
              <a:t>歩きたくなるまち</a:t>
            </a:r>
            <a:r>
              <a:rPr kumimoji="1" lang="ja-JP" altLang="en-US" sz="3200">
                <a:solidFill>
                  <a:schemeClr val="accent5">
                    <a:lumMod val="75000"/>
                  </a:schemeClr>
                </a:solidFill>
                <a:highlight>
                  <a:srgbClr val="00FF00"/>
                </a:highlight>
                <a:latin typeface="BIZ UDPゴシック" panose="020B0400000000000000" pitchFamily="50" charset="-128"/>
                <a:ea typeface="BIZ UDPゴシック"/>
              </a:rPr>
              <a:t>づくり</a:t>
            </a:r>
            <a:endParaRPr lang="ja-JP" altLang="en-US" sz="3200">
              <a:highlight>
                <a:srgbClr val="00FF00"/>
              </a:highlight>
              <a:latin typeface="BIZ UDPゴシック" panose="020B0400000000000000" pitchFamily="50" charset="-128"/>
              <a:ea typeface="BIZ UDPゴシック"/>
            </a:endParaRPr>
          </a:p>
        </p:txBody>
      </p:sp>
      <p:sp>
        <p:nvSpPr>
          <p:cNvPr id="6" name="テキスト ボックス 5">
            <a:extLst>
              <a:ext uri="{FF2B5EF4-FFF2-40B4-BE49-F238E27FC236}">
                <a16:creationId xmlns:a16="http://schemas.microsoft.com/office/drawing/2014/main" id="{7EB227B3-D651-8A33-E479-7161C4619740}"/>
              </a:ext>
            </a:extLst>
          </p:cNvPr>
          <p:cNvSpPr txBox="1"/>
          <p:nvPr/>
        </p:nvSpPr>
        <p:spPr>
          <a:xfrm>
            <a:off x="363364" y="6375594"/>
            <a:ext cx="5664574" cy="276999"/>
          </a:xfrm>
          <a:prstGeom prst="rect">
            <a:avLst/>
          </a:prstGeom>
          <a:noFill/>
          <a:ln>
            <a:solidFill>
              <a:schemeClr val="tx1"/>
            </a:solidFill>
          </a:ln>
        </p:spPr>
        <p:txBody>
          <a:bodyPr wrap="square">
            <a:spAutoFit/>
          </a:bodyPr>
          <a:lstStyle/>
          <a:p>
            <a:r>
              <a:rPr lang="ja-JP" altLang="en-US" sz="1200">
                <a:latin typeface="BIZ UDPゴシック" panose="020B0400000000000000" pitchFamily="50" charset="-128"/>
                <a:ea typeface="BIZ UDPゴシック" panose="020B0400000000000000" pitchFamily="50" charset="-128"/>
              </a:rPr>
              <a:t>連続立体交差事業の事業施行期間：平成２５年４月１日から令和１６年３月３１日まで</a:t>
            </a:r>
          </a:p>
        </p:txBody>
      </p:sp>
      <p:pic>
        <p:nvPicPr>
          <p:cNvPr id="7" name="図 6">
            <a:extLst>
              <a:ext uri="{FF2B5EF4-FFF2-40B4-BE49-F238E27FC236}">
                <a16:creationId xmlns:a16="http://schemas.microsoft.com/office/drawing/2014/main" id="{DD286856-B408-D1F6-07A8-30B44E063FF7}"/>
              </a:ext>
            </a:extLst>
          </p:cNvPr>
          <p:cNvPicPr>
            <a:picLocks noChangeAspect="1"/>
          </p:cNvPicPr>
          <p:nvPr/>
        </p:nvPicPr>
        <p:blipFill>
          <a:blip r:embed="rId9"/>
          <a:stretch>
            <a:fillRect/>
          </a:stretch>
        </p:blipFill>
        <p:spPr>
          <a:xfrm>
            <a:off x="295312" y="5495836"/>
            <a:ext cx="5903880" cy="816150"/>
          </a:xfrm>
          <a:prstGeom prst="rect">
            <a:avLst/>
          </a:prstGeom>
        </p:spPr>
      </p:pic>
      <p:sp>
        <p:nvSpPr>
          <p:cNvPr id="8" name="コンテンツ プレースホルダー 658">
            <a:extLst>
              <a:ext uri="{FF2B5EF4-FFF2-40B4-BE49-F238E27FC236}">
                <a16:creationId xmlns:a16="http://schemas.microsoft.com/office/drawing/2014/main" id="{EA085FF0-8C27-A2FB-3C00-071A0141BF14}"/>
              </a:ext>
            </a:extLst>
          </p:cNvPr>
          <p:cNvSpPr txBox="1"/>
          <p:nvPr/>
        </p:nvSpPr>
        <p:spPr>
          <a:xfrm>
            <a:off x="6493016" y="1369320"/>
            <a:ext cx="4607598" cy="651933"/>
          </a:xfrm>
          <a:prstGeom prst="rect">
            <a:avLst/>
          </a:prstGeom>
          <a:solidFill>
            <a:schemeClr val="bg1"/>
          </a:solidFill>
          <a:ln>
            <a:noFill/>
          </a:ln>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marL="0" lvl="0" indent="0">
              <a:buClr>
                <a:srgbClr val="9BBB59"/>
              </a:buClr>
              <a:buNone/>
              <a:defRPr/>
            </a:pPr>
            <a:r>
              <a:rPr kumimoji="1" lang="ja-JP" altLang="en-US" sz="180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rPr>
              <a:t>〇工事期間中のにぎわい創出の一環として一時的に活用する社会実験</a:t>
            </a:r>
            <a:endParaRPr kumimoji="1" lang="en-US" altLang="ja-JP" sz="1800"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endParaRPr>
          </a:p>
        </p:txBody>
      </p:sp>
      <p:pic>
        <p:nvPicPr>
          <p:cNvPr id="16" name="図 15">
            <a:extLst>
              <a:ext uri="{FF2B5EF4-FFF2-40B4-BE49-F238E27FC236}">
                <a16:creationId xmlns:a16="http://schemas.microsoft.com/office/drawing/2014/main" id="{4E60EF53-F052-53EC-9BFC-4B2395E3C6B0}"/>
              </a:ext>
            </a:extLst>
          </p:cNvPr>
          <p:cNvPicPr>
            <a:picLocks noChangeAspect="1"/>
          </p:cNvPicPr>
          <p:nvPr/>
        </p:nvPicPr>
        <p:blipFill>
          <a:blip r:embed="rId10"/>
          <a:stretch>
            <a:fillRect/>
          </a:stretch>
        </p:blipFill>
        <p:spPr>
          <a:xfrm>
            <a:off x="8241665" y="1954403"/>
            <a:ext cx="1549159" cy="1889504"/>
          </a:xfrm>
          <a:prstGeom prst="rect">
            <a:avLst/>
          </a:prstGeom>
        </p:spPr>
      </p:pic>
      <p:sp>
        <p:nvSpPr>
          <p:cNvPr id="14" name="コンテンツ プレースホルダー 658">
            <a:extLst>
              <a:ext uri="{FF2B5EF4-FFF2-40B4-BE49-F238E27FC236}">
                <a16:creationId xmlns:a16="http://schemas.microsoft.com/office/drawing/2014/main" id="{98F07194-5C24-AEF8-7C1B-28972945391C}"/>
              </a:ext>
            </a:extLst>
          </p:cNvPr>
          <p:cNvSpPr txBox="1"/>
          <p:nvPr/>
        </p:nvSpPr>
        <p:spPr>
          <a:xfrm>
            <a:off x="8931673" y="2082875"/>
            <a:ext cx="1549159" cy="356999"/>
          </a:xfrm>
          <a:prstGeom prst="rect">
            <a:avLst/>
          </a:prstGeom>
          <a:solidFill>
            <a:srgbClr val="FEF9B4"/>
          </a:solidFill>
          <a:ln>
            <a:solidFill>
              <a:schemeClr val="accent1">
                <a:shade val="15000"/>
              </a:schemeClr>
            </a:solidFill>
          </a:ln>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
                <a:srgbClr val="9BBB59"/>
              </a:buClr>
              <a:buSzPct val="95000"/>
              <a:buFont typeface="Wingdings 2"/>
              <a:buNone/>
              <a:tabLst/>
              <a:defRPr/>
            </a:pPr>
            <a:r>
              <a:rPr kumimoji="1" lang="ja-JP" altLang="en-US" sz="20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rPr>
              <a:t>大和町地区</a:t>
            </a:r>
            <a:endParaRPr kumimoji="1" lang="en-US" altLang="ja-JP" sz="1800" b="1" i="0" u="none" strike="noStrike" kern="1200" cap="none" spc="0" normalizeH="0" baseline="0" noProof="0">
              <a:ln>
                <a:noFill/>
              </a:ln>
              <a:effectLst/>
              <a:uLnTx/>
              <a:uFillTx/>
              <a:latin typeface="BIZ UDPゴシック" panose="020B0400000000000000" pitchFamily="50" charset="-128"/>
              <a:ea typeface="BIZ UDPゴシック" panose="020B0400000000000000" pitchFamily="50" charset="-128"/>
            </a:endParaRPr>
          </a:p>
        </p:txBody>
      </p:sp>
      <p:sp>
        <p:nvSpPr>
          <p:cNvPr id="9" name="スライド番号プレースホルダー 3">
            <a:extLst>
              <a:ext uri="{FF2B5EF4-FFF2-40B4-BE49-F238E27FC236}">
                <a16:creationId xmlns:a16="http://schemas.microsoft.com/office/drawing/2014/main" id="{5ED7179E-B092-59CA-DE13-BEC1B6028C54}"/>
              </a:ext>
            </a:extLst>
          </p:cNvPr>
          <p:cNvSpPr>
            <a:spLocks noGrp="1"/>
          </p:cNvSpPr>
          <p:nvPr>
            <p:ph type="sldNum" sz="quarter" idx="12"/>
          </p:nvPr>
        </p:nvSpPr>
        <p:spPr>
          <a:xfrm>
            <a:off x="10157659" y="6452999"/>
            <a:ext cx="2078436" cy="365125"/>
          </a:xfrm>
        </p:spPr>
        <p:txBody>
          <a:bodyPr/>
          <a:lstStyle/>
          <a:p>
            <a:fld id="{2C9400E4-C46D-48FA-AEA0-ED136F70A0E5}" type="slidenum">
              <a:rPr lang="ja-JP" altLang="en-US" sz="1800">
                <a:latin typeface="BIZ UDPゴシック"/>
                <a:ea typeface="BIZ UDPゴシック"/>
              </a:rPr>
              <a:t>36</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87106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236AC-7C75-3245-5F5C-6597B0047869}"/>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F2EF93DB-16BC-DBD5-62B6-4D40D945BE97}"/>
              </a:ext>
            </a:extLst>
          </p:cNvPr>
          <p:cNvSpPr>
            <a:spLocks noGrp="1"/>
          </p:cNvSpPr>
          <p:nvPr>
            <p:ph type="sldNum" sz="quarter" idx="12"/>
          </p:nvPr>
        </p:nvSpPr>
        <p:spPr>
          <a:xfrm>
            <a:off x="9880685" y="6364675"/>
            <a:ext cx="2078436" cy="365125"/>
          </a:xfrm>
        </p:spPr>
        <p:txBody>
          <a:bodyPr/>
          <a:lstStyle/>
          <a:p>
            <a:fld id="{2C9400E4-C46D-48FA-AEA0-ED136F70A0E5}" type="slidenum">
              <a:rPr lang="ja-JP" altLang="en-US" sz="1800">
                <a:latin typeface="BIZ UDPゴシック"/>
                <a:ea typeface="BIZ UDPゴシック"/>
              </a:rPr>
              <a:t>4</a:t>
            </a:fld>
            <a:endParaRPr kumimoji="1" lang="ja-JP" altLang="en-US">
              <a:latin typeface="BIZ UDPゴシック"/>
              <a:ea typeface="BIZ UDPゴシック"/>
            </a:endParaRPr>
          </a:p>
        </p:txBody>
      </p:sp>
      <p:sp>
        <p:nvSpPr>
          <p:cNvPr id="2" name="四角形 90">
            <a:extLst>
              <a:ext uri="{FF2B5EF4-FFF2-40B4-BE49-F238E27FC236}">
                <a16:creationId xmlns:a16="http://schemas.microsoft.com/office/drawing/2014/main" id="{A92DA775-9EA3-1AC3-71F0-FB783D72C3BE}"/>
              </a:ext>
            </a:extLst>
          </p:cNvPr>
          <p:cNvSpPr/>
          <p:nvPr/>
        </p:nvSpPr>
        <p:spPr>
          <a:xfrm>
            <a:off x="551873" y="1172658"/>
            <a:ext cx="4304145" cy="2520463"/>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　上位計画である</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「中野区基本計画（</a:t>
            </a:r>
            <a:r>
              <a:rPr lang="en-US" altLang="ja-JP" sz="1400">
                <a:solidFill>
                  <a:schemeClr val="tx1">
                    <a:lumMod val="75000"/>
                    <a:lumOff val="25000"/>
                  </a:schemeClr>
                </a:solidFill>
                <a:latin typeface="BIZ UDゴシック"/>
                <a:ea typeface="BIZ UDゴシック"/>
              </a:rPr>
              <a:t>2026</a:t>
            </a:r>
            <a:r>
              <a:rPr lang="ja-JP" altLang="en-US" sz="1400">
                <a:solidFill>
                  <a:schemeClr val="tx1">
                    <a:lumMod val="75000"/>
                    <a:lumOff val="25000"/>
                  </a:schemeClr>
                </a:solidFill>
                <a:latin typeface="BIZ UDゴシック"/>
                <a:ea typeface="BIZ UDゴシック"/>
              </a:rPr>
              <a:t>～</a:t>
            </a:r>
            <a:r>
              <a:rPr lang="en-US" altLang="ja-JP" sz="1400">
                <a:solidFill>
                  <a:schemeClr val="tx1">
                    <a:lumMod val="75000"/>
                    <a:lumOff val="25000"/>
                  </a:schemeClr>
                </a:solidFill>
                <a:latin typeface="BIZ UDゴシック"/>
                <a:ea typeface="BIZ UDゴシック"/>
              </a:rPr>
              <a:t>2030</a:t>
            </a:r>
            <a:r>
              <a:rPr lang="ja-JP" altLang="en-US" sz="1400">
                <a:solidFill>
                  <a:schemeClr val="tx1">
                    <a:lumMod val="75000"/>
                    <a:lumOff val="25000"/>
                  </a:schemeClr>
                </a:solidFill>
                <a:latin typeface="BIZ UDゴシック"/>
                <a:ea typeface="BIZ UDゴシック"/>
              </a:rPr>
              <a:t>年度）」</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　　　　　　　及び</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「中野区地域福祉計画（</a:t>
            </a:r>
            <a:r>
              <a:rPr lang="en-US" altLang="ja-JP" sz="1400">
                <a:solidFill>
                  <a:schemeClr val="tx1">
                    <a:lumMod val="75000"/>
                    <a:lumOff val="25000"/>
                  </a:schemeClr>
                </a:solidFill>
                <a:latin typeface="BIZ UDゴシック"/>
                <a:ea typeface="BIZ UDゴシック"/>
              </a:rPr>
              <a:t>2024</a:t>
            </a:r>
            <a:r>
              <a:rPr lang="ja-JP" altLang="en-US" sz="1400">
                <a:solidFill>
                  <a:schemeClr val="tx1">
                    <a:lumMod val="75000"/>
                    <a:lumOff val="25000"/>
                  </a:schemeClr>
                </a:solidFill>
                <a:latin typeface="BIZ UDゴシック"/>
                <a:ea typeface="BIZ UDゴシック"/>
              </a:rPr>
              <a:t>～</a:t>
            </a:r>
            <a:r>
              <a:rPr lang="en-US" altLang="ja-JP" sz="1400">
                <a:solidFill>
                  <a:schemeClr val="tx1">
                    <a:lumMod val="75000"/>
                    <a:lumOff val="25000"/>
                  </a:schemeClr>
                </a:solidFill>
                <a:latin typeface="BIZ UDゴシック"/>
                <a:ea typeface="BIZ UDゴシック"/>
              </a:rPr>
              <a:t>2028</a:t>
            </a:r>
            <a:r>
              <a:rPr lang="ja-JP" altLang="en-US" sz="1400">
                <a:solidFill>
                  <a:schemeClr val="tx1">
                    <a:lumMod val="75000"/>
                    <a:lumOff val="25000"/>
                  </a:schemeClr>
                </a:solidFill>
                <a:latin typeface="BIZ UDゴシック"/>
                <a:ea typeface="BIZ UDゴシック"/>
              </a:rPr>
              <a:t>年度）」　</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　等と整合性を図りつつ、</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　　　各個別計画の推進を支える</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　</a:t>
            </a:r>
            <a:r>
              <a:rPr lang="ja-JP" altLang="en-US" sz="1400" b="1" u="sng">
                <a:solidFill>
                  <a:schemeClr val="tx1">
                    <a:lumMod val="75000"/>
                    <a:lumOff val="25000"/>
                  </a:schemeClr>
                </a:solidFill>
                <a:latin typeface="BIZ UDゴシック"/>
                <a:ea typeface="BIZ UDゴシック"/>
              </a:rPr>
              <a:t>体制整備計画</a:t>
            </a:r>
            <a:r>
              <a:rPr lang="ja-JP" altLang="en-US" sz="1400">
                <a:solidFill>
                  <a:schemeClr val="tx1">
                    <a:lumMod val="75000"/>
                    <a:lumOff val="25000"/>
                  </a:schemeClr>
                </a:solidFill>
                <a:latin typeface="BIZ UDゴシック"/>
                <a:ea typeface="BIZ UDゴシック"/>
              </a:rPr>
              <a:t>として位置づけます。</a:t>
            </a:r>
            <a:endParaRPr lang="ja-JP" altLang="en-US" sz="1400" spc="100">
              <a:solidFill>
                <a:schemeClr val="tx1">
                  <a:lumMod val="75000"/>
                  <a:lumOff val="25000"/>
                </a:schemeClr>
              </a:solidFill>
              <a:latin typeface="BIZ UDゴシック"/>
              <a:ea typeface="BIZ UDゴシック"/>
            </a:endParaRPr>
          </a:p>
        </p:txBody>
      </p:sp>
      <p:grpSp>
        <p:nvGrpSpPr>
          <p:cNvPr id="12" name="グループ化 11">
            <a:extLst>
              <a:ext uri="{FF2B5EF4-FFF2-40B4-BE49-F238E27FC236}">
                <a16:creationId xmlns:a16="http://schemas.microsoft.com/office/drawing/2014/main" id="{C1BEE483-7AEF-693C-206C-7CB5466B68C3}"/>
              </a:ext>
            </a:extLst>
          </p:cNvPr>
          <p:cNvGrpSpPr/>
          <p:nvPr/>
        </p:nvGrpSpPr>
        <p:grpSpPr>
          <a:xfrm>
            <a:off x="837833" y="4042539"/>
            <a:ext cx="4018185" cy="1998757"/>
            <a:chOff x="472426" y="4058777"/>
            <a:chExt cx="4018185" cy="1998757"/>
          </a:xfrm>
        </p:grpSpPr>
        <p:sp>
          <p:nvSpPr>
            <p:cNvPr id="11" name="楕円 10">
              <a:extLst>
                <a:ext uri="{FF2B5EF4-FFF2-40B4-BE49-F238E27FC236}">
                  <a16:creationId xmlns:a16="http://schemas.microsoft.com/office/drawing/2014/main" id="{211EE979-65FC-8695-3F5E-C879E9899C98}"/>
                </a:ext>
              </a:extLst>
            </p:cNvPr>
            <p:cNvSpPr/>
            <p:nvPr/>
          </p:nvSpPr>
          <p:spPr>
            <a:xfrm rot="20324590">
              <a:off x="693068" y="4058777"/>
              <a:ext cx="3411489" cy="1998757"/>
            </a:xfrm>
            <a:prstGeom prst="ellipse">
              <a:avLst/>
            </a:prstGeom>
            <a:solidFill>
              <a:srgbClr val="F59FEB">
                <a:alpha val="6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四角形 90">
              <a:extLst>
                <a:ext uri="{FF2B5EF4-FFF2-40B4-BE49-F238E27FC236}">
                  <a16:creationId xmlns:a16="http://schemas.microsoft.com/office/drawing/2014/main" id="{4953811A-7D6B-F9BA-E1E4-50A02349CA54}"/>
                </a:ext>
              </a:extLst>
            </p:cNvPr>
            <p:cNvSpPr/>
            <p:nvPr/>
          </p:nvSpPr>
          <p:spPr>
            <a:xfrm>
              <a:off x="472426" y="4361521"/>
              <a:ext cx="4018185" cy="684126"/>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　現在進行している事業の取組状況や</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rgbClr val="FF0000"/>
                  </a:solidFill>
                  <a:latin typeface="BIZ UDゴシック"/>
                  <a:ea typeface="BIZ UDゴシック"/>
                </a:rPr>
                <a:t>健康福祉審議会での審議内容等を踏まえ</a:t>
              </a:r>
              <a:r>
                <a:rPr lang="ja-JP" altLang="en-US" sz="1400">
                  <a:solidFill>
                    <a:schemeClr val="tx1">
                      <a:lumMod val="75000"/>
                      <a:lumOff val="25000"/>
                    </a:schemeClr>
                  </a:solidFill>
                  <a:latin typeface="BIZ UDゴシック"/>
                  <a:ea typeface="BIZ UDゴシック"/>
                </a:rPr>
                <a:t>、</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a:solidFill>
                    <a:schemeClr val="tx1">
                      <a:lumMod val="75000"/>
                      <a:lumOff val="25000"/>
                    </a:schemeClr>
                  </a:solidFill>
                  <a:latin typeface="BIZ UDゴシック"/>
                  <a:ea typeface="BIZ UDゴシック"/>
                </a:rPr>
                <a:t>令和９年度に</a:t>
              </a:r>
              <a:endParaRPr lang="en-US" altLang="ja-JP" sz="1400">
                <a:solidFill>
                  <a:schemeClr val="tx1">
                    <a:lumMod val="75000"/>
                    <a:lumOff val="25000"/>
                  </a:schemeClr>
                </a:solidFill>
                <a:latin typeface="BIZ UDゴシック"/>
                <a:ea typeface="BIZ UDゴシック"/>
              </a:endParaRPr>
            </a:p>
            <a:p>
              <a:pPr algn="just">
                <a:lnSpc>
                  <a:spcPct val="150000"/>
                </a:lnSpc>
                <a:spcAft>
                  <a:spcPts val="100"/>
                </a:spcAft>
                <a:defRPr lang="ja-JP" altLang="en-US"/>
              </a:pPr>
              <a:r>
                <a:rPr lang="ja-JP" altLang="en-US" sz="1400" u="sng">
                  <a:solidFill>
                    <a:schemeClr val="tx1">
                      <a:lumMod val="75000"/>
                      <a:lumOff val="25000"/>
                    </a:schemeClr>
                  </a:solidFill>
                  <a:latin typeface="BIZ UDゴシック"/>
                  <a:ea typeface="BIZ UDゴシック"/>
                </a:rPr>
                <a:t>中野区重層的支援体制整備事業実施計画の見直し</a:t>
              </a:r>
              <a:r>
                <a:rPr lang="ja-JP" altLang="en-US" sz="1400">
                  <a:solidFill>
                    <a:schemeClr val="tx1">
                      <a:lumMod val="75000"/>
                      <a:lumOff val="25000"/>
                    </a:schemeClr>
                  </a:solidFill>
                  <a:latin typeface="BIZ UDゴシック"/>
                  <a:ea typeface="BIZ UDゴシック"/>
                </a:rPr>
                <a:t>を行います。</a:t>
              </a:r>
            </a:p>
            <a:p>
              <a:pPr algn="just">
                <a:lnSpc>
                  <a:spcPct val="150000"/>
                </a:lnSpc>
                <a:spcAft>
                  <a:spcPts val="100"/>
                </a:spcAft>
                <a:defRPr lang="ja-JP" altLang="en-US"/>
              </a:pPr>
              <a:endParaRPr lang="ja-JP" altLang="en-US" sz="1400" spc="100">
                <a:solidFill>
                  <a:schemeClr val="tx1">
                    <a:lumMod val="75000"/>
                    <a:lumOff val="25000"/>
                  </a:schemeClr>
                </a:solidFill>
                <a:latin typeface="BIZ UDゴシック"/>
                <a:ea typeface="BIZ UDゴシック"/>
              </a:endParaRPr>
            </a:p>
          </p:txBody>
        </p:sp>
      </p:grpSp>
      <p:grpSp>
        <p:nvGrpSpPr>
          <p:cNvPr id="6" name="グループ化 5">
            <a:extLst>
              <a:ext uri="{FF2B5EF4-FFF2-40B4-BE49-F238E27FC236}">
                <a16:creationId xmlns:a16="http://schemas.microsoft.com/office/drawing/2014/main" id="{7EC347BE-702B-EB3F-FD8E-5C1E654C7369}"/>
              </a:ext>
            </a:extLst>
          </p:cNvPr>
          <p:cNvGrpSpPr/>
          <p:nvPr/>
        </p:nvGrpSpPr>
        <p:grpSpPr>
          <a:xfrm>
            <a:off x="4616873" y="719991"/>
            <a:ext cx="6937447" cy="5493553"/>
            <a:chOff x="3639127" y="775854"/>
            <a:chExt cx="5865091" cy="4622770"/>
          </a:xfrm>
        </p:grpSpPr>
        <p:pic>
          <p:nvPicPr>
            <p:cNvPr id="3" name="図 2" descr="ダイアグラム&#10;&#10;AI 生成コンテンツは誤りを含む可能性があります。">
              <a:extLst>
                <a:ext uri="{FF2B5EF4-FFF2-40B4-BE49-F238E27FC236}">
                  <a16:creationId xmlns:a16="http://schemas.microsoft.com/office/drawing/2014/main" id="{1882EFD9-ECD3-561B-E7A8-C5B425EE203D}"/>
                </a:ext>
              </a:extLst>
            </p:cNvPr>
            <p:cNvPicPr>
              <a:picLocks noChangeAspect="1"/>
            </p:cNvPicPr>
            <p:nvPr/>
          </p:nvPicPr>
          <p:blipFill rotWithShape="1">
            <a:blip r:embed="rId3"/>
            <a:srcRect l="14445" t="3209" r="21806" b="2716"/>
            <a:stretch>
              <a:fillRect/>
            </a:stretch>
          </p:blipFill>
          <p:spPr bwMode="auto">
            <a:xfrm>
              <a:off x="3639127" y="775854"/>
              <a:ext cx="5865091" cy="4622770"/>
            </a:xfrm>
            <a:prstGeom prst="rect">
              <a:avLst/>
            </a:prstGeom>
            <a:ln>
              <a:noFill/>
            </a:ln>
            <a:extLst>
              <a:ext uri="{53640926-AAD7-44D8-BBD7-CCE9431645EC}">
                <a14:shadowObscured xmlns:a14="http://schemas.microsoft.com/office/drawing/2010/main"/>
              </a:ext>
            </a:extLst>
          </p:spPr>
        </p:pic>
        <p:sp>
          <p:nvSpPr>
            <p:cNvPr id="4" name="四角形: 角を丸くする 3">
              <a:extLst>
                <a:ext uri="{FF2B5EF4-FFF2-40B4-BE49-F238E27FC236}">
                  <a16:creationId xmlns:a16="http://schemas.microsoft.com/office/drawing/2014/main" id="{F9B9FD85-7745-EF24-E951-AB652D4A0322}"/>
                </a:ext>
              </a:extLst>
            </p:cNvPr>
            <p:cNvSpPr/>
            <p:nvPr/>
          </p:nvSpPr>
          <p:spPr>
            <a:xfrm>
              <a:off x="3703782" y="4955438"/>
              <a:ext cx="4830617" cy="360045"/>
            </a:xfrm>
            <a:prstGeom prst="round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テキスト ボックス 6">
            <a:extLst>
              <a:ext uri="{FF2B5EF4-FFF2-40B4-BE49-F238E27FC236}">
                <a16:creationId xmlns:a16="http://schemas.microsoft.com/office/drawing/2014/main" id="{C54D68BB-0FE8-E39B-BD21-70BCDC2B303A}"/>
              </a:ext>
            </a:extLst>
          </p:cNvPr>
          <p:cNvSpPr txBox="1"/>
          <p:nvPr/>
        </p:nvSpPr>
        <p:spPr>
          <a:xfrm>
            <a:off x="4856018" y="338768"/>
            <a:ext cx="1757212" cy="307777"/>
          </a:xfrm>
          <a:prstGeom prst="rect">
            <a:avLst/>
          </a:prstGeom>
          <a:noFill/>
        </p:spPr>
        <p:txBody>
          <a:bodyPr wrap="none" rtlCol="0">
            <a:spAutoFit/>
          </a:bodyPr>
          <a:lstStyle/>
          <a:p>
            <a:r>
              <a:rPr lang="ja-JP" altLang="en-US" sz="1400" b="1">
                <a:latin typeface="BIZ UDPゴシック" panose="020B0400000000000000" pitchFamily="50" charset="-128"/>
                <a:ea typeface="BIZ UDPゴシック" panose="020B0400000000000000" pitchFamily="50" charset="-128"/>
              </a:rPr>
              <a:t>＜令和</a:t>
            </a:r>
            <a:r>
              <a:rPr lang="en-US" altLang="ja-JP" sz="1400" b="1">
                <a:latin typeface="BIZ UDPゴシック" panose="020B0400000000000000" pitchFamily="50" charset="-128"/>
                <a:ea typeface="BIZ UDPゴシック" panose="020B0400000000000000" pitchFamily="50" charset="-128"/>
              </a:rPr>
              <a:t>7</a:t>
            </a:r>
            <a:r>
              <a:rPr lang="ja-JP" altLang="en-US" sz="1400" b="1">
                <a:latin typeface="BIZ UDPゴシック" panose="020B0400000000000000" pitchFamily="50" charset="-128"/>
                <a:ea typeface="BIZ UDPゴシック" panose="020B0400000000000000" pitchFamily="50" charset="-128"/>
              </a:rPr>
              <a:t>年度策定＞</a:t>
            </a:r>
          </a:p>
        </p:txBody>
      </p:sp>
      <p:sp>
        <p:nvSpPr>
          <p:cNvPr id="8" name="テキスト ボックス 7">
            <a:extLst>
              <a:ext uri="{FF2B5EF4-FFF2-40B4-BE49-F238E27FC236}">
                <a16:creationId xmlns:a16="http://schemas.microsoft.com/office/drawing/2014/main" id="{0FCA4BB8-CA7C-416C-1813-61347EBE6E87}"/>
              </a:ext>
            </a:extLst>
          </p:cNvPr>
          <p:cNvSpPr txBox="1"/>
          <p:nvPr/>
        </p:nvSpPr>
        <p:spPr>
          <a:xfrm>
            <a:off x="4782126" y="1236247"/>
            <a:ext cx="2116285" cy="307777"/>
          </a:xfrm>
          <a:prstGeom prst="rect">
            <a:avLst/>
          </a:prstGeom>
          <a:noFill/>
        </p:spPr>
        <p:txBody>
          <a:bodyPr wrap="none" rtlCol="0">
            <a:spAutoFit/>
          </a:bodyPr>
          <a:lstStyle/>
          <a:p>
            <a:r>
              <a:rPr lang="ja-JP" altLang="en-US" sz="1400" b="1">
                <a:latin typeface="BIZ UDPゴシック" panose="020B0400000000000000" pitchFamily="50" charset="-128"/>
                <a:ea typeface="BIZ UDPゴシック" panose="020B0400000000000000" pitchFamily="50" charset="-128"/>
              </a:rPr>
              <a:t>＜令和８年度策定予定＞</a:t>
            </a:r>
          </a:p>
        </p:txBody>
      </p:sp>
      <p:sp>
        <p:nvSpPr>
          <p:cNvPr id="9" name="テキスト ボックス 8">
            <a:extLst>
              <a:ext uri="{FF2B5EF4-FFF2-40B4-BE49-F238E27FC236}">
                <a16:creationId xmlns:a16="http://schemas.microsoft.com/office/drawing/2014/main" id="{82700B10-30D3-4663-D07B-CDB2EE7432B3}"/>
              </a:ext>
            </a:extLst>
          </p:cNvPr>
          <p:cNvSpPr txBox="1"/>
          <p:nvPr/>
        </p:nvSpPr>
        <p:spPr>
          <a:xfrm>
            <a:off x="5622636" y="6206580"/>
            <a:ext cx="4025461" cy="523220"/>
          </a:xfrm>
          <a:prstGeom prst="rect">
            <a:avLst/>
          </a:prstGeom>
          <a:noFill/>
        </p:spPr>
        <p:txBody>
          <a:bodyPr wrap="none" rtlCol="0">
            <a:spAutoFit/>
          </a:bodyPr>
          <a:lstStyle/>
          <a:p>
            <a:r>
              <a:rPr lang="ja-JP" altLang="en-US" sz="1400" b="1">
                <a:latin typeface="BIZ UDPゴシック" panose="020B0400000000000000" pitchFamily="50" charset="-128"/>
                <a:ea typeface="BIZ UDPゴシック" panose="020B0400000000000000" pitchFamily="50" charset="-128"/>
              </a:rPr>
              <a:t>＜　令和７年度策定＞　➡　</a:t>
            </a:r>
            <a:r>
              <a:rPr lang="ja-JP" altLang="en-US" sz="1400" b="1">
                <a:highlight>
                  <a:srgbClr val="FFFF00"/>
                </a:highlight>
                <a:latin typeface="BIZ UDPゴシック" panose="020B0400000000000000" pitchFamily="50" charset="-128"/>
                <a:ea typeface="BIZ UDPゴシック" panose="020B0400000000000000" pitchFamily="50" charset="-128"/>
              </a:rPr>
              <a:t>＜令和９年度見直し＞</a:t>
            </a:r>
          </a:p>
          <a:p>
            <a:endParaRPr lang="ja-JP" altLang="en-US" sz="1400" b="1">
              <a:latin typeface="BIZ UDPゴシック" panose="020B0400000000000000" pitchFamily="50" charset="-128"/>
              <a:ea typeface="BIZ UDPゴシック" panose="020B0400000000000000" pitchFamily="50" charset="-128"/>
            </a:endParaRPr>
          </a:p>
        </p:txBody>
      </p:sp>
      <p:sp>
        <p:nvSpPr>
          <p:cNvPr id="10" name="タイトル 1">
            <a:extLst>
              <a:ext uri="{FF2B5EF4-FFF2-40B4-BE49-F238E27FC236}">
                <a16:creationId xmlns:a16="http://schemas.microsoft.com/office/drawing/2014/main" id="{F39918B7-C0FE-C94C-C85A-F394C472D839}"/>
              </a:ext>
            </a:extLst>
          </p:cNvPr>
          <p:cNvSpPr txBox="1">
            <a:spLocks/>
          </p:cNvSpPr>
          <p:nvPr/>
        </p:nvSpPr>
        <p:spPr>
          <a:xfrm>
            <a:off x="73892" y="244091"/>
            <a:ext cx="4350830" cy="774690"/>
          </a:xfrm>
          <a:prstGeom prst="flowChartTerminator">
            <a:avLst/>
          </a:prstGeom>
          <a:noFill/>
          <a:effectLst>
            <a:softEdge rad="63500"/>
          </a:effectLst>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00" u="sng">
                <a:latin typeface="BIZ UDPゴシック" panose="020B0400000000000000" pitchFamily="50" charset="-128"/>
                <a:ea typeface="BIZ UDPゴシック" panose="020B0400000000000000" pitchFamily="50" charset="-128"/>
              </a:rPr>
              <a:t>計画</a:t>
            </a:r>
            <a:r>
              <a:rPr lang="ja-JP" altLang="en-US" sz="2100" u="sng">
                <a:latin typeface="BIZ UDPゴシック" panose="020B0400000000000000" pitchFamily="50" charset="-128"/>
                <a:ea typeface="BIZ UDPゴシック" panose="020B0400000000000000" pitchFamily="50" charset="-128"/>
              </a:rPr>
              <a:t>の</a:t>
            </a:r>
            <a:r>
              <a:rPr lang="ja-JP" altLang="en-US" sz="2900" u="sng">
                <a:latin typeface="BIZ UDPゴシック" panose="020B0400000000000000" pitchFamily="50" charset="-128"/>
                <a:ea typeface="BIZ UDPゴシック" panose="020B0400000000000000" pitchFamily="50" charset="-128"/>
              </a:rPr>
              <a:t>位置</a:t>
            </a:r>
            <a:r>
              <a:rPr lang="ja-JP" altLang="en-US" sz="2100" u="sng">
                <a:latin typeface="BIZ UDPゴシック" panose="020B0400000000000000" pitchFamily="50" charset="-128"/>
                <a:ea typeface="BIZ UDPゴシック" panose="020B0400000000000000" pitchFamily="50" charset="-128"/>
              </a:rPr>
              <a:t>づけ</a:t>
            </a:r>
          </a:p>
        </p:txBody>
      </p:sp>
      <p:sp>
        <p:nvSpPr>
          <p:cNvPr id="13" name="TextBox 21">
            <a:extLst>
              <a:ext uri="{FF2B5EF4-FFF2-40B4-BE49-F238E27FC236}">
                <a16:creationId xmlns:a16="http://schemas.microsoft.com/office/drawing/2014/main" id="{E270179B-6882-CECC-B497-DD4311EAE172}"/>
              </a:ext>
            </a:extLst>
          </p:cNvPr>
          <p:cNvSpPr txBox="1"/>
          <p:nvPr/>
        </p:nvSpPr>
        <p:spPr>
          <a:xfrm>
            <a:off x="2481518" y="6220900"/>
            <a:ext cx="9286875" cy="192360"/>
          </a:xfrm>
          <a:prstGeom prst="rect">
            <a:avLst/>
          </a:prstGeom>
          <a:noFill/>
        </p:spPr>
        <p:txBody>
          <a:bodyPr wrap="square">
            <a:spAutoFit/>
          </a:bodyPr>
          <a:lstStyle/>
          <a:p>
            <a:pPr algn="r">
              <a:defRPr sz="800" b="0">
                <a:solidFill>
                  <a:srgbClr val="595959"/>
                </a:solidFill>
                <a:latin typeface="Yu Gothic"/>
              </a:defRPr>
            </a:pPr>
            <a:r>
              <a:rPr sz="650" err="1"/>
              <a:t>中野区重層的支援体制整備事業実施計画</a:t>
            </a:r>
            <a:r>
              <a:rPr lang="ja-JP" altLang="en-US" sz="650"/>
              <a:t>より抜粋</a:t>
            </a:r>
            <a:endParaRPr sz="650"/>
          </a:p>
        </p:txBody>
      </p:sp>
      <p:pic>
        <p:nvPicPr>
          <p:cNvPr id="17" name="グラフィックス 16" descr="右向き指示マーク 枠線">
            <a:extLst>
              <a:ext uri="{FF2B5EF4-FFF2-40B4-BE49-F238E27FC236}">
                <a16:creationId xmlns:a16="http://schemas.microsoft.com/office/drawing/2014/main" id="{AB7A1A50-6E4F-BC68-F21E-5A79EA234B2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20654">
            <a:off x="1009466" y="3832672"/>
            <a:ext cx="617440" cy="744496"/>
          </a:xfrm>
          <a:prstGeom prst="rect">
            <a:avLst/>
          </a:prstGeom>
        </p:spPr>
      </p:pic>
      <p:sp>
        <p:nvSpPr>
          <p:cNvPr id="18" name="テキスト ボックス 17">
            <a:extLst>
              <a:ext uri="{FF2B5EF4-FFF2-40B4-BE49-F238E27FC236}">
                <a16:creationId xmlns:a16="http://schemas.microsoft.com/office/drawing/2014/main" id="{CDEC8AB5-A12F-AFE9-C7B5-A1ED1568E2DF}"/>
              </a:ext>
            </a:extLst>
          </p:cNvPr>
          <p:cNvSpPr txBox="1"/>
          <p:nvPr/>
        </p:nvSpPr>
        <p:spPr>
          <a:xfrm>
            <a:off x="366660" y="3679487"/>
            <a:ext cx="976549" cy="369332"/>
          </a:xfrm>
          <a:prstGeom prst="rect">
            <a:avLst/>
          </a:prstGeom>
          <a:noFill/>
        </p:spPr>
        <p:txBody>
          <a:bodyPr wrap="none" rtlCol="0">
            <a:spAutoFit/>
          </a:bodyPr>
          <a:lstStyle/>
          <a:p>
            <a:r>
              <a:rPr kumimoji="1" lang="ja-JP" altLang="en-US">
                <a:solidFill>
                  <a:schemeClr val="accent1">
                    <a:lumMod val="75000"/>
                  </a:schemeClr>
                </a:solidFill>
                <a:highlight>
                  <a:srgbClr val="FFFF00"/>
                </a:highlight>
                <a:latin typeface="AR P丸ゴシック体E" panose="020F0900000000000000" pitchFamily="50" charset="-128"/>
                <a:ea typeface="AR P丸ゴシック体E" panose="020F0900000000000000" pitchFamily="50" charset="-128"/>
              </a:rPr>
              <a:t>ポイント</a:t>
            </a:r>
          </a:p>
        </p:txBody>
      </p:sp>
    </p:spTree>
    <p:extLst>
      <p:ext uri="{BB962C8B-B14F-4D97-AF65-F5344CB8AC3E}">
        <p14:creationId xmlns:p14="http://schemas.microsoft.com/office/powerpoint/2010/main" val="3811320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3F0D7-A5C4-2078-204D-FC075B9700BF}"/>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8F027AB3-2D9C-2128-AB25-7BB85B1E267F}"/>
              </a:ext>
            </a:extLst>
          </p:cNvPr>
          <p:cNvSpPr>
            <a:spLocks noGrp="1"/>
          </p:cNvSpPr>
          <p:nvPr>
            <p:ph type="sldNum" sz="quarter" idx="12"/>
          </p:nvPr>
        </p:nvSpPr>
        <p:spPr>
          <a:xfrm>
            <a:off x="10006294" y="6393728"/>
            <a:ext cx="2078436" cy="365125"/>
          </a:xfrm>
        </p:spPr>
        <p:txBody>
          <a:bodyPr/>
          <a:lstStyle/>
          <a:p>
            <a:fld id="{2C9400E4-C46D-48FA-AEA0-ED136F70A0E5}" type="slidenum">
              <a:rPr lang="ja-JP" altLang="en-US" sz="1800">
                <a:latin typeface="BIZ UDPゴシック"/>
                <a:ea typeface="BIZ UDPゴシック"/>
              </a:rPr>
              <a:t>5</a:t>
            </a:fld>
            <a:endParaRPr kumimoji="1" lang="ja-JP" altLang="en-US">
              <a:latin typeface="BIZ UDPゴシック"/>
              <a:ea typeface="BIZ UDPゴシック"/>
            </a:endParaRPr>
          </a:p>
        </p:txBody>
      </p:sp>
      <p:pic>
        <p:nvPicPr>
          <p:cNvPr id="4" name="図 3" descr="ダイアグラム&#10;&#10;AI 生成コンテンツは誤りを含む可能性があります。">
            <a:extLst>
              <a:ext uri="{FF2B5EF4-FFF2-40B4-BE49-F238E27FC236}">
                <a16:creationId xmlns:a16="http://schemas.microsoft.com/office/drawing/2014/main" id="{15E37C4F-E447-4239-CB49-A1E864D38BED}"/>
              </a:ext>
            </a:extLst>
          </p:cNvPr>
          <p:cNvPicPr>
            <a:picLocks noChangeAspect="1"/>
          </p:cNvPicPr>
          <p:nvPr/>
        </p:nvPicPr>
        <p:blipFill>
          <a:blip r:embed="rId3"/>
          <a:stretch>
            <a:fillRect/>
          </a:stretch>
        </p:blipFill>
        <p:spPr>
          <a:xfrm>
            <a:off x="581891" y="877455"/>
            <a:ext cx="11065163" cy="5698836"/>
          </a:xfrm>
          <a:prstGeom prst="rect">
            <a:avLst/>
          </a:prstGeom>
        </p:spPr>
      </p:pic>
      <p:sp>
        <p:nvSpPr>
          <p:cNvPr id="2" name="タイトル 1">
            <a:extLst>
              <a:ext uri="{FF2B5EF4-FFF2-40B4-BE49-F238E27FC236}">
                <a16:creationId xmlns:a16="http://schemas.microsoft.com/office/drawing/2014/main" id="{3358AD33-EA61-F8FA-E322-EABE3A1D9B3D}"/>
              </a:ext>
            </a:extLst>
          </p:cNvPr>
          <p:cNvSpPr txBox="1">
            <a:spLocks/>
          </p:cNvSpPr>
          <p:nvPr/>
        </p:nvSpPr>
        <p:spPr>
          <a:xfrm>
            <a:off x="73892" y="244091"/>
            <a:ext cx="4350830" cy="774690"/>
          </a:xfrm>
          <a:prstGeom prst="flowChartTerminator">
            <a:avLst/>
          </a:prstGeom>
          <a:noFill/>
          <a:effectLst>
            <a:softEdge rad="63500"/>
          </a:effectLst>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00" u="sng">
                <a:latin typeface="BIZ UDPゴシック" panose="020B0400000000000000" pitchFamily="50" charset="-128"/>
                <a:ea typeface="BIZ UDPゴシック" panose="020B0400000000000000" pitchFamily="50" charset="-128"/>
              </a:rPr>
              <a:t>事業</a:t>
            </a:r>
            <a:r>
              <a:rPr lang="ja-JP" altLang="en-US" sz="2100" u="sng">
                <a:latin typeface="BIZ UDPゴシック" panose="020B0400000000000000" pitchFamily="50" charset="-128"/>
                <a:ea typeface="BIZ UDPゴシック" panose="020B0400000000000000" pitchFamily="50" charset="-128"/>
              </a:rPr>
              <a:t>の</a:t>
            </a:r>
            <a:r>
              <a:rPr lang="ja-JP" altLang="en-US" sz="2900" u="sng">
                <a:latin typeface="BIZ UDPゴシック" panose="020B0400000000000000" pitchFamily="50" charset="-128"/>
                <a:ea typeface="BIZ UDPゴシック" panose="020B0400000000000000" pitchFamily="50" charset="-128"/>
              </a:rPr>
              <a:t>全体像</a:t>
            </a:r>
            <a:endParaRPr lang="ja-JP" altLang="en-US" sz="2100" u="sng">
              <a:latin typeface="BIZ UDPゴシック" panose="020B0400000000000000" pitchFamily="50" charset="-128"/>
              <a:ea typeface="BIZ UDPゴシック" panose="020B0400000000000000" pitchFamily="50" charset="-128"/>
            </a:endParaRPr>
          </a:p>
        </p:txBody>
      </p:sp>
      <p:sp>
        <p:nvSpPr>
          <p:cNvPr id="3" name="TextBox 21">
            <a:extLst>
              <a:ext uri="{FF2B5EF4-FFF2-40B4-BE49-F238E27FC236}">
                <a16:creationId xmlns:a16="http://schemas.microsoft.com/office/drawing/2014/main" id="{F884B63B-1017-4AC0-5D8D-3A4136130D02}"/>
              </a:ext>
            </a:extLst>
          </p:cNvPr>
          <p:cNvSpPr txBox="1"/>
          <p:nvPr/>
        </p:nvSpPr>
        <p:spPr>
          <a:xfrm>
            <a:off x="2175417" y="6517729"/>
            <a:ext cx="9286875" cy="192360"/>
          </a:xfrm>
          <a:prstGeom prst="rect">
            <a:avLst/>
          </a:prstGeom>
          <a:noFill/>
        </p:spPr>
        <p:txBody>
          <a:bodyPr wrap="square">
            <a:spAutoFit/>
          </a:bodyPr>
          <a:lstStyle/>
          <a:p>
            <a:pPr algn="r">
              <a:defRPr sz="800" b="0">
                <a:solidFill>
                  <a:srgbClr val="595959"/>
                </a:solidFill>
                <a:latin typeface="Yu Gothic"/>
              </a:defRPr>
            </a:pPr>
            <a:r>
              <a:rPr sz="650" err="1"/>
              <a:t>中野区重層的支援体制整備事業実施計画</a:t>
            </a:r>
            <a:r>
              <a:rPr lang="ja-JP" altLang="en-US" sz="650"/>
              <a:t>より抜粋</a:t>
            </a:r>
            <a:endParaRPr sz="650"/>
          </a:p>
        </p:txBody>
      </p:sp>
      <p:sp>
        <p:nvSpPr>
          <p:cNvPr id="5" name="四角形: 角を丸くする 4">
            <a:extLst>
              <a:ext uri="{FF2B5EF4-FFF2-40B4-BE49-F238E27FC236}">
                <a16:creationId xmlns:a16="http://schemas.microsoft.com/office/drawing/2014/main" id="{1572C296-C3B7-9F28-F0CD-B8AAF4705309}"/>
              </a:ext>
            </a:extLst>
          </p:cNvPr>
          <p:cNvSpPr/>
          <p:nvPr/>
        </p:nvSpPr>
        <p:spPr>
          <a:xfrm>
            <a:off x="5440218" y="3786909"/>
            <a:ext cx="1801090" cy="1422400"/>
          </a:xfrm>
          <a:prstGeom prst="roundRect">
            <a:avLst/>
          </a:prstGeom>
          <a:noFill/>
          <a:ln w="8255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47714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57293" y="1289075"/>
            <a:ext cx="6750566" cy="338554"/>
          </a:xfrm>
          <a:prstGeom prst="rect">
            <a:avLst/>
          </a:prstGeom>
          <a:noFill/>
        </p:spPr>
        <p:txBody>
          <a:bodyPr wrap="none">
            <a:spAutoFit/>
          </a:bodyPr>
          <a:lstStyle/>
          <a:p>
            <a:pPr>
              <a:defRPr sz="1000">
                <a:solidFill>
                  <a:srgbClr val="595959"/>
                </a:solidFill>
                <a:latin typeface="Yu Gothic"/>
              </a:defRPr>
            </a:pPr>
            <a:r>
              <a:rPr sz="1600" err="1">
                <a:latin typeface="UD デジタル 教科書体 N-B" panose="02020700000000000000" pitchFamily="17" charset="-128"/>
                <a:ea typeface="UD デジタル 教科書体 N-B" panose="02020700000000000000" pitchFamily="17" charset="-128"/>
              </a:rPr>
              <a:t>孤独・孤立に『気づき</a:t>
            </a:r>
            <a:r>
              <a:rPr sz="1600">
                <a:latin typeface="UD デジタル 教科書体 N-B" panose="02020700000000000000" pitchFamily="17" charset="-128"/>
                <a:ea typeface="UD デジタル 教科書体 N-B" panose="02020700000000000000" pitchFamily="17" charset="-128"/>
              </a:rPr>
              <a:t>』、</a:t>
            </a:r>
            <a:r>
              <a:rPr sz="1600" err="1">
                <a:latin typeface="UD デジタル 教科書体 N-B" panose="02020700000000000000" pitchFamily="17" charset="-128"/>
                <a:ea typeface="UD デジタル 教科書体 N-B" panose="02020700000000000000" pitchFamily="17" charset="-128"/>
              </a:rPr>
              <a:t>地域に『つなぎ</a:t>
            </a:r>
            <a:r>
              <a:rPr sz="1600">
                <a:latin typeface="UD デジタル 教科書体 N-B" panose="02020700000000000000" pitchFamily="17" charset="-128"/>
                <a:ea typeface="UD デジタル 教科書体 N-B" panose="02020700000000000000" pitchFamily="17" charset="-128"/>
              </a:rPr>
              <a:t>』、</a:t>
            </a:r>
            <a:r>
              <a:rPr sz="1600" err="1">
                <a:latin typeface="UD デジタル 教科書体 N-B" panose="02020700000000000000" pitchFamily="17" charset="-128"/>
                <a:ea typeface="UD デジタル 教科書体 N-B" panose="02020700000000000000" pitchFamily="17" charset="-128"/>
              </a:rPr>
              <a:t>継続して『支える』体制</a:t>
            </a:r>
            <a:endParaRPr sz="1600">
              <a:latin typeface="UD デジタル 教科書体 N-B" panose="02020700000000000000" pitchFamily="17" charset="-128"/>
              <a:ea typeface="UD デジタル 教科書体 N-B" panose="02020700000000000000" pitchFamily="17" charset="-128"/>
            </a:endParaRPr>
          </a:p>
        </p:txBody>
      </p:sp>
      <p:grpSp>
        <p:nvGrpSpPr>
          <p:cNvPr id="24" name="グループ化 23">
            <a:extLst>
              <a:ext uri="{FF2B5EF4-FFF2-40B4-BE49-F238E27FC236}">
                <a16:creationId xmlns:a16="http://schemas.microsoft.com/office/drawing/2014/main" id="{CB2302D3-FF4F-BBEA-2B8C-055124F64D50}"/>
              </a:ext>
            </a:extLst>
          </p:cNvPr>
          <p:cNvGrpSpPr/>
          <p:nvPr/>
        </p:nvGrpSpPr>
        <p:grpSpPr>
          <a:xfrm>
            <a:off x="1222121" y="2158760"/>
            <a:ext cx="10305849" cy="3706515"/>
            <a:chOff x="1514475" y="1845189"/>
            <a:chExt cx="10002128" cy="3706515"/>
          </a:xfrm>
        </p:grpSpPr>
        <p:sp>
          <p:nvSpPr>
            <p:cNvPr id="4" name="Rounded Rectangle 3"/>
            <p:cNvSpPr/>
            <p:nvPr/>
          </p:nvSpPr>
          <p:spPr>
            <a:xfrm>
              <a:off x="1514475" y="2238952"/>
              <a:ext cx="1151573" cy="742950"/>
            </a:xfrm>
            <a:prstGeom prst="roundRect">
              <a:avLst/>
            </a:prstGeom>
            <a:solidFill>
              <a:srgbClr val="F2F2F2"/>
            </a:solidFill>
            <a:ln w="15240">
              <a:solidFill>
                <a:srgbClr val="595959"/>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300" b="1">
                  <a:solidFill>
                    <a:srgbClr val="000000"/>
                  </a:solidFill>
                  <a:latin typeface="Yu Gothic"/>
                </a:defRPr>
              </a:pPr>
              <a:r>
                <a:rPr sz="1056" err="1"/>
                <a:t>地域の気づき</a:t>
              </a:r>
              <a:endParaRPr sz="1056"/>
            </a:p>
          </p:txBody>
        </p:sp>
        <p:sp>
          <p:nvSpPr>
            <p:cNvPr id="5" name="Rounded Rectangle 4"/>
            <p:cNvSpPr/>
            <p:nvPr/>
          </p:nvSpPr>
          <p:spPr>
            <a:xfrm>
              <a:off x="1514475" y="3390525"/>
              <a:ext cx="1151573" cy="557213"/>
            </a:xfrm>
            <a:prstGeom prst="roundRect">
              <a:avLst/>
            </a:prstGeom>
            <a:solidFill>
              <a:srgbClr val="FCE4D6"/>
            </a:solidFill>
            <a:ln w="15240">
              <a:solidFill>
                <a:srgbClr val="ED7D31"/>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200" b="1">
                  <a:solidFill>
                    <a:srgbClr val="000000"/>
                  </a:solidFill>
                  <a:latin typeface="Yu Gothic"/>
                </a:defRPr>
              </a:pPr>
              <a:r>
                <a:rPr sz="975"/>
                <a:t>制度の狭間</a:t>
              </a:r>
              <a:br>
                <a:rPr sz="975"/>
              </a:br>
              <a:r>
                <a:rPr sz="975"/>
                <a:t>複合課題</a:t>
              </a:r>
            </a:p>
          </p:txBody>
        </p:sp>
        <p:cxnSp>
          <p:nvCxnSpPr>
            <p:cNvPr id="6" name="Connector 5"/>
            <p:cNvCxnSpPr/>
            <p:nvPr/>
          </p:nvCxnSpPr>
          <p:spPr>
            <a:xfrm>
              <a:off x="2680906" y="2610427"/>
              <a:ext cx="393764" cy="0"/>
            </a:xfrm>
            <a:prstGeom prst="line">
              <a:avLst/>
            </a:prstGeom>
            <a:ln w="349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7" name="Connector 6"/>
            <p:cNvCxnSpPr/>
            <p:nvPr/>
          </p:nvCxnSpPr>
          <p:spPr>
            <a:xfrm>
              <a:off x="2680906" y="3672846"/>
              <a:ext cx="393764" cy="0"/>
            </a:xfrm>
            <a:prstGeom prst="line">
              <a:avLst/>
            </a:prstGeom>
            <a:ln w="349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8" name="Rounded Rectangle 7"/>
            <p:cNvSpPr/>
            <p:nvPr/>
          </p:nvSpPr>
          <p:spPr>
            <a:xfrm>
              <a:off x="3074670" y="2164656"/>
              <a:ext cx="1894523" cy="2340294"/>
            </a:xfrm>
            <a:prstGeom prst="roundRect">
              <a:avLst/>
            </a:prstGeom>
            <a:solidFill>
              <a:srgbClr val="DDEBF7"/>
            </a:solidFill>
            <a:ln w="15240">
              <a:solidFill>
                <a:srgbClr val="4472C4"/>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00" b="0">
                  <a:solidFill>
                    <a:srgbClr val="000000"/>
                  </a:solidFill>
                  <a:latin typeface="Yu Gothic"/>
                </a:defRPr>
              </a:pPr>
              <a:br>
                <a:rPr sz="894"/>
              </a:br>
              <a:r>
                <a:rPr sz="1050" b="1" err="1">
                  <a:latin typeface="UD デジタル 教科書体 NK-R" panose="02020400000000000000" pitchFamily="18" charset="-128"/>
                  <a:ea typeface="UD デジタル 教科書体 NK-R" panose="02020400000000000000" pitchFamily="18" charset="-128"/>
                </a:rPr>
                <a:t>高齢</a:t>
              </a:r>
              <a:r>
                <a:rPr sz="1050" b="1">
                  <a:latin typeface="UD デジタル 教科書体 NK-R" panose="02020400000000000000" pitchFamily="18" charset="-128"/>
                  <a:ea typeface="UD デジタル 教科書体 NK-R" panose="02020400000000000000" pitchFamily="18" charset="-128"/>
                </a:rPr>
                <a:t>：</a:t>
              </a:r>
              <a:endParaRPr lang="en-US" sz="1050" b="1">
                <a:latin typeface="UD デジタル 教科書体 NK-R" panose="02020400000000000000" pitchFamily="18" charset="-128"/>
                <a:ea typeface="UD デジタル 教科書体 NK-R" panose="02020400000000000000" pitchFamily="18" charset="-128"/>
              </a:endParaRPr>
            </a:p>
            <a:p>
              <a:pPr algn="ctr">
                <a:defRPr sz="1100" b="0">
                  <a:solidFill>
                    <a:srgbClr val="000000"/>
                  </a:solidFill>
                  <a:latin typeface="Yu Gothic"/>
                </a:defRPr>
              </a:pPr>
              <a:r>
                <a:rPr sz="1050" b="1" err="1">
                  <a:latin typeface="UD デジタル 教科書体 NK-R" panose="02020400000000000000" pitchFamily="18" charset="-128"/>
                  <a:ea typeface="UD デジタル 教科書体 NK-R" panose="02020400000000000000" pitchFamily="18" charset="-128"/>
                </a:rPr>
                <a:t>地域包括支援センタ</a:t>
              </a:r>
              <a:r>
                <a:rPr sz="1050" b="1">
                  <a:latin typeface="UD デジタル 教科書体 NK-R" panose="02020400000000000000" pitchFamily="18" charset="-128"/>
                  <a:ea typeface="UD デジタル 教科書体 NK-R" panose="02020400000000000000" pitchFamily="18" charset="-128"/>
                </a:rPr>
                <a:t>ー</a:t>
              </a:r>
              <a:br>
                <a:rPr sz="1050" b="1">
                  <a:latin typeface="UD デジタル 教科書体 NK-R" panose="02020400000000000000" pitchFamily="18" charset="-128"/>
                  <a:ea typeface="UD デジタル 教科書体 NK-R" panose="02020400000000000000" pitchFamily="18" charset="-128"/>
                </a:rPr>
              </a:br>
              <a:endParaRPr lang="en-US" sz="1050" b="1">
                <a:latin typeface="UD デジタル 教科書体 NK-R" panose="02020400000000000000" pitchFamily="18" charset="-128"/>
                <a:ea typeface="UD デジタル 教科書体 NK-R" panose="02020400000000000000" pitchFamily="18" charset="-128"/>
              </a:endParaRPr>
            </a:p>
            <a:p>
              <a:pPr algn="ctr">
                <a:defRPr sz="1100" b="0">
                  <a:solidFill>
                    <a:srgbClr val="000000"/>
                  </a:solidFill>
                  <a:latin typeface="Yu Gothic"/>
                </a:defRPr>
              </a:pPr>
              <a:r>
                <a:rPr sz="1050" b="1" err="1">
                  <a:latin typeface="UD デジタル 教科書体 NK-R" panose="02020400000000000000" pitchFamily="18" charset="-128"/>
                  <a:ea typeface="UD デジタル 教科書体 NK-R" panose="02020400000000000000" pitchFamily="18" charset="-128"/>
                </a:rPr>
                <a:t>障害</a:t>
              </a:r>
              <a:r>
                <a:rPr sz="1050" b="1">
                  <a:latin typeface="UD デジタル 教科書体 NK-R" panose="02020400000000000000" pitchFamily="18" charset="-128"/>
                  <a:ea typeface="UD デジタル 教科書体 NK-R" panose="02020400000000000000" pitchFamily="18" charset="-128"/>
                </a:rPr>
                <a:t>：</a:t>
              </a:r>
              <a:endParaRPr lang="en-US" sz="1050" b="1">
                <a:latin typeface="UD デジタル 教科書体 NK-R" panose="02020400000000000000" pitchFamily="18" charset="-128"/>
                <a:ea typeface="UD デジタル 教科書体 NK-R" panose="02020400000000000000" pitchFamily="18" charset="-128"/>
              </a:endParaRPr>
            </a:p>
            <a:p>
              <a:pPr algn="ctr">
                <a:defRPr sz="1100" b="0">
                  <a:solidFill>
                    <a:srgbClr val="000000"/>
                  </a:solidFill>
                  <a:latin typeface="Yu Gothic"/>
                </a:defRPr>
              </a:pPr>
              <a:r>
                <a:rPr sz="1050" b="1" err="1">
                  <a:latin typeface="UD デジタル 教科書体 NK-R" panose="02020400000000000000" pitchFamily="18" charset="-128"/>
                  <a:ea typeface="UD デジタル 教科書体 NK-R" panose="02020400000000000000" pitchFamily="18" charset="-128"/>
                </a:rPr>
                <a:t>基幹相談支援センター等</a:t>
              </a:r>
              <a:br>
                <a:rPr sz="1050" b="1">
                  <a:latin typeface="UD デジタル 教科書体 NK-R" panose="02020400000000000000" pitchFamily="18" charset="-128"/>
                  <a:ea typeface="UD デジタル 教科書体 NK-R" panose="02020400000000000000" pitchFamily="18" charset="-128"/>
                </a:rPr>
              </a:br>
              <a:r>
                <a:rPr sz="1050" b="1" err="1">
                  <a:latin typeface="UD デジタル 教科書体 NK-R" panose="02020400000000000000" pitchFamily="18" charset="-128"/>
                  <a:ea typeface="UD デジタル 教科書体 NK-R" panose="02020400000000000000" pitchFamily="18" charset="-128"/>
                </a:rPr>
                <a:t>子ども：子ども総合窓口等</a:t>
              </a:r>
              <a:br>
                <a:rPr sz="1050" b="1">
                  <a:latin typeface="UD デジタル 教科書体 NK-R" panose="02020400000000000000" pitchFamily="18" charset="-128"/>
                  <a:ea typeface="UD デジタル 教科書体 NK-R" panose="02020400000000000000" pitchFamily="18" charset="-128"/>
                </a:rPr>
              </a:br>
              <a:endParaRPr lang="en-US" sz="1050" b="1">
                <a:latin typeface="UD デジタル 教科書体 NK-R" panose="02020400000000000000" pitchFamily="18" charset="-128"/>
                <a:ea typeface="UD デジタル 教科書体 NK-R" panose="02020400000000000000" pitchFamily="18" charset="-128"/>
              </a:endParaRPr>
            </a:p>
            <a:p>
              <a:pPr algn="ctr">
                <a:defRPr sz="1100" b="0">
                  <a:solidFill>
                    <a:srgbClr val="000000"/>
                  </a:solidFill>
                  <a:latin typeface="Yu Gothic"/>
                </a:defRPr>
              </a:pPr>
              <a:r>
                <a:rPr sz="1050" b="1" err="1">
                  <a:latin typeface="UD デジタル 教科書体 NK-R" panose="02020400000000000000" pitchFamily="18" charset="-128"/>
                  <a:ea typeface="UD デジタル 教科書体 NK-R" panose="02020400000000000000" pitchFamily="18" charset="-128"/>
                </a:rPr>
                <a:t>困窮</a:t>
              </a:r>
              <a:r>
                <a:rPr sz="1050" b="1">
                  <a:latin typeface="UD デジタル 教科書体 NK-R" panose="02020400000000000000" pitchFamily="18" charset="-128"/>
                  <a:ea typeface="UD デジタル 教科書体 NK-R" panose="02020400000000000000" pitchFamily="18" charset="-128"/>
                </a:rPr>
                <a:t>：</a:t>
              </a:r>
              <a:endParaRPr lang="en-US" sz="1050" b="1">
                <a:latin typeface="UD デジタル 教科書体 NK-R" panose="02020400000000000000" pitchFamily="18" charset="-128"/>
                <a:ea typeface="UD デジタル 教科書体 NK-R" panose="02020400000000000000" pitchFamily="18" charset="-128"/>
              </a:endParaRPr>
            </a:p>
            <a:p>
              <a:pPr algn="ctr">
                <a:defRPr sz="1100" b="0">
                  <a:solidFill>
                    <a:srgbClr val="000000"/>
                  </a:solidFill>
                  <a:latin typeface="Yu Gothic"/>
                </a:defRPr>
              </a:pPr>
              <a:r>
                <a:rPr sz="1050" b="1" err="1">
                  <a:latin typeface="UD デジタル 教科書体 NK-R" panose="02020400000000000000" pitchFamily="18" charset="-128"/>
                  <a:ea typeface="UD デジタル 教科書体 NK-R" panose="02020400000000000000" pitchFamily="18" charset="-128"/>
                </a:rPr>
                <a:t>中野くらしサポート</a:t>
              </a:r>
              <a:br>
                <a:rPr sz="1050" b="1">
                  <a:latin typeface="UD デジタル 教科書体 NK-R" panose="02020400000000000000" pitchFamily="18" charset="-128"/>
                  <a:ea typeface="UD デジタル 教科書体 NK-R" panose="02020400000000000000" pitchFamily="18" charset="-128"/>
                </a:rPr>
              </a:br>
              <a:br>
                <a:rPr sz="1050" b="1">
                  <a:latin typeface="UD デジタル 教科書体 NK-R" panose="02020400000000000000" pitchFamily="18" charset="-128"/>
                  <a:ea typeface="UD デジタル 教科書体 NK-R" panose="02020400000000000000" pitchFamily="18" charset="-128"/>
                </a:rPr>
              </a:br>
              <a:r>
                <a:rPr sz="1050" b="1" err="1">
                  <a:solidFill>
                    <a:schemeClr val="accent1"/>
                  </a:solidFill>
                  <a:latin typeface="UD デジタル 教科書体 NK-R" panose="02020400000000000000" pitchFamily="18" charset="-128"/>
                  <a:ea typeface="UD デジタル 教科書体 NK-R" panose="02020400000000000000" pitchFamily="18" charset="-128"/>
                </a:rPr>
                <a:t>入口</a:t>
              </a:r>
              <a:r>
                <a:rPr lang="ja-JP" altLang="en-US" sz="1050" b="1">
                  <a:solidFill>
                    <a:schemeClr val="accent1"/>
                  </a:solidFill>
                  <a:latin typeface="UD デジタル 教科書体 NK-R" panose="02020400000000000000" pitchFamily="18" charset="-128"/>
                  <a:ea typeface="UD デジタル 教科書体 NK-R" panose="02020400000000000000" pitchFamily="18" charset="-128"/>
                </a:rPr>
                <a:t>では</a:t>
              </a:r>
              <a:endParaRPr lang="en-US" altLang="ja-JP" sz="1050" b="1">
                <a:solidFill>
                  <a:schemeClr val="accent1"/>
                </a:solidFill>
                <a:latin typeface="UD デジタル 教科書体 NK-R" panose="02020400000000000000" pitchFamily="18" charset="-128"/>
                <a:ea typeface="UD デジタル 教科書体 NK-R" panose="02020400000000000000" pitchFamily="18" charset="-128"/>
              </a:endParaRPr>
            </a:p>
            <a:p>
              <a:pPr algn="ctr">
                <a:defRPr sz="1100" b="0">
                  <a:solidFill>
                    <a:srgbClr val="000000"/>
                  </a:solidFill>
                  <a:latin typeface="Yu Gothic"/>
                </a:defRPr>
              </a:pPr>
              <a:r>
                <a:rPr sz="1050" b="1" err="1">
                  <a:solidFill>
                    <a:schemeClr val="accent1"/>
                  </a:solidFill>
                  <a:latin typeface="UD デジタル 教科書体 NK-R" panose="02020400000000000000" pitchFamily="18" charset="-128"/>
                  <a:ea typeface="UD デジタル 教科書体 NK-R" panose="02020400000000000000" pitchFamily="18" charset="-128"/>
                </a:rPr>
                <a:t>分野別、相談は断らない</a:t>
              </a:r>
              <a:endParaRPr sz="1050" b="1">
                <a:solidFill>
                  <a:schemeClr val="accent1"/>
                </a:solidFill>
                <a:latin typeface="UD デジタル 教科書体 NK-R" panose="02020400000000000000" pitchFamily="18" charset="-128"/>
                <a:ea typeface="UD デジタル 教科書体 NK-R" panose="02020400000000000000" pitchFamily="18" charset="-128"/>
              </a:endParaRPr>
            </a:p>
          </p:txBody>
        </p:sp>
        <p:cxnSp>
          <p:nvCxnSpPr>
            <p:cNvPr id="9" name="Connector 8"/>
            <p:cNvCxnSpPr/>
            <p:nvPr/>
          </p:nvCxnSpPr>
          <p:spPr>
            <a:xfrm>
              <a:off x="4969193" y="3284537"/>
              <a:ext cx="445770" cy="0"/>
            </a:xfrm>
            <a:prstGeom prst="line">
              <a:avLst/>
            </a:prstGeom>
            <a:ln w="25400">
              <a:solidFill>
                <a:srgbClr val="595959"/>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5452110" y="2164656"/>
              <a:ext cx="1634490" cy="2340291"/>
            </a:xfrm>
            <a:prstGeom prst="roundRect">
              <a:avLst/>
            </a:prstGeom>
            <a:solidFill>
              <a:srgbClr val="E5E0EC"/>
            </a:solidFill>
            <a:ln w="15240">
              <a:solidFill>
                <a:srgbClr val="7030A0"/>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200" b="1">
                  <a:solidFill>
                    <a:srgbClr val="000000"/>
                  </a:solidFill>
                  <a:latin typeface="Yu Gothic"/>
                </a:defRPr>
              </a:pPr>
              <a:r>
                <a:rPr lang="ja-JP" altLang="en-US" sz="1600" dirty="0">
                  <a:highlight>
                    <a:srgbClr val="FFFF00"/>
                  </a:highlight>
                </a:rPr>
                <a:t>調整ハブ機能</a:t>
              </a:r>
              <a:br>
                <a:rPr sz="975" dirty="0"/>
              </a:br>
              <a:br>
                <a:rPr sz="975" dirty="0"/>
              </a:br>
              <a:br>
                <a:rPr sz="975" dirty="0"/>
              </a:br>
              <a:r>
                <a:rPr sz="975" dirty="0" err="1">
                  <a:latin typeface="UD デジタル 教科書体 NK-B" panose="02020700000000000000" pitchFamily="18" charset="-128"/>
                  <a:ea typeface="UD デジタル 教科書体 NK-B" panose="02020700000000000000" pitchFamily="18" charset="-128"/>
                </a:rPr>
                <a:t>アウトリーチチーム</a:t>
              </a:r>
              <a:br>
                <a:rPr sz="975" dirty="0"/>
              </a:br>
              <a:r>
                <a:rPr sz="975" dirty="0"/>
                <a:t>CSW</a:t>
              </a:r>
              <a:br>
                <a:rPr sz="975" dirty="0"/>
              </a:br>
              <a:br>
                <a:rPr sz="975" dirty="0"/>
              </a:br>
              <a:r>
                <a:rPr lang="ja-JP" altLang="en-US" sz="975" dirty="0"/>
                <a:t>・</a:t>
              </a:r>
              <a:r>
                <a:rPr sz="975" dirty="0" err="1"/>
                <a:t>役割分担</a:t>
              </a:r>
              <a:br>
                <a:rPr sz="975" dirty="0"/>
              </a:br>
              <a:r>
                <a:rPr lang="ja-JP" altLang="en-US" sz="975" dirty="0"/>
                <a:t>・</a:t>
              </a:r>
              <a:r>
                <a:rPr sz="975" dirty="0" err="1"/>
                <a:t>支援方針</a:t>
              </a:r>
              <a:br>
                <a:rPr sz="975" dirty="0"/>
              </a:br>
              <a:r>
                <a:rPr lang="ja-JP" altLang="en-US" sz="975" dirty="0"/>
                <a:t>・</a:t>
              </a:r>
              <a:r>
                <a:rPr sz="975" dirty="0" err="1"/>
                <a:t>会議開催</a:t>
              </a:r>
              <a:endParaRPr sz="975" dirty="0"/>
            </a:p>
          </p:txBody>
        </p:sp>
        <p:cxnSp>
          <p:nvCxnSpPr>
            <p:cNvPr id="11" name="Connector 10"/>
            <p:cNvCxnSpPr/>
            <p:nvPr/>
          </p:nvCxnSpPr>
          <p:spPr>
            <a:xfrm flipV="1">
              <a:off x="7123748" y="2276100"/>
              <a:ext cx="408623" cy="408622"/>
            </a:xfrm>
            <a:prstGeom prst="line">
              <a:avLst/>
            </a:prstGeom>
            <a:ln w="25400">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12" name="Connector 11"/>
            <p:cNvCxnSpPr/>
            <p:nvPr/>
          </p:nvCxnSpPr>
          <p:spPr>
            <a:xfrm>
              <a:off x="7123748" y="3204787"/>
              <a:ext cx="408623" cy="0"/>
            </a:xfrm>
            <a:prstGeom prst="line">
              <a:avLst/>
            </a:prstGeom>
            <a:ln w="25400">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a:off x="7123748" y="3724852"/>
              <a:ext cx="408623" cy="445770"/>
            </a:xfrm>
            <a:prstGeom prst="line">
              <a:avLst/>
            </a:prstGeom>
            <a:ln w="25400">
              <a:solidFill>
                <a:srgbClr val="595959"/>
              </a:solidFill>
            </a:ln>
          </p:spPr>
          <p:style>
            <a:lnRef idx="2">
              <a:schemeClr val="accent1"/>
            </a:lnRef>
            <a:fillRef idx="0">
              <a:schemeClr val="accent1"/>
            </a:fillRef>
            <a:effectRef idx="1">
              <a:schemeClr val="accent1"/>
            </a:effectRef>
            <a:fontRef idx="minor">
              <a:schemeClr val="tx1"/>
            </a:fontRef>
          </p:style>
        </p:cxnSp>
        <p:sp>
          <p:nvSpPr>
            <p:cNvPr id="14" name="Rounded Rectangle 13"/>
            <p:cNvSpPr/>
            <p:nvPr/>
          </p:nvSpPr>
          <p:spPr>
            <a:xfrm>
              <a:off x="7532370" y="1845189"/>
              <a:ext cx="1617920" cy="854393"/>
            </a:xfrm>
            <a:prstGeom prst="roundRect">
              <a:avLst/>
            </a:prstGeom>
            <a:solidFill>
              <a:srgbClr val="E2EFDA"/>
            </a:solidFill>
            <a:ln w="15240">
              <a:solidFill>
                <a:srgbClr val="70AD47"/>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200" b="1">
                  <a:solidFill>
                    <a:srgbClr val="000000"/>
                  </a:solidFill>
                  <a:latin typeface="Yu Gothic"/>
                </a:defRPr>
              </a:pPr>
              <a:r>
                <a:rPr sz="1200"/>
                <a:t>③ </a:t>
              </a:r>
              <a:r>
                <a:rPr sz="1200" err="1"/>
                <a:t>継続的支援</a:t>
              </a:r>
              <a:br>
                <a:rPr sz="975"/>
              </a:br>
              <a:r>
                <a:rPr sz="975" err="1"/>
                <a:t>訪問・伴走・見守り</a:t>
              </a:r>
              <a:endParaRPr sz="975"/>
            </a:p>
          </p:txBody>
        </p:sp>
        <p:sp>
          <p:nvSpPr>
            <p:cNvPr id="15" name="Rounded Rectangle 14"/>
            <p:cNvSpPr/>
            <p:nvPr/>
          </p:nvSpPr>
          <p:spPr>
            <a:xfrm>
              <a:off x="7532369" y="2796165"/>
              <a:ext cx="1617923" cy="854393"/>
            </a:xfrm>
            <a:prstGeom prst="roundRect">
              <a:avLst/>
            </a:prstGeom>
            <a:solidFill>
              <a:srgbClr val="FCE4D6"/>
            </a:solidFill>
            <a:ln w="15240">
              <a:solidFill>
                <a:srgbClr val="ED7D31"/>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200" b="1">
                  <a:solidFill>
                    <a:srgbClr val="000000"/>
                  </a:solidFill>
                  <a:latin typeface="Yu Gothic"/>
                </a:defRPr>
              </a:pPr>
              <a:r>
                <a:rPr sz="1200"/>
                <a:t>④ </a:t>
              </a:r>
              <a:r>
                <a:rPr sz="1200" err="1"/>
                <a:t>参加支援</a:t>
              </a:r>
              <a:br>
                <a:rPr sz="975"/>
              </a:br>
              <a:r>
                <a:rPr sz="975" err="1"/>
                <a:t>居場所・活動・社会参加</a:t>
              </a:r>
              <a:endParaRPr sz="975"/>
            </a:p>
          </p:txBody>
        </p:sp>
        <p:sp>
          <p:nvSpPr>
            <p:cNvPr id="16" name="Rounded Rectangle 15"/>
            <p:cNvSpPr/>
            <p:nvPr/>
          </p:nvSpPr>
          <p:spPr>
            <a:xfrm>
              <a:off x="7532369" y="3747141"/>
              <a:ext cx="1617921" cy="854393"/>
            </a:xfrm>
            <a:prstGeom prst="roundRect">
              <a:avLst/>
            </a:prstGeom>
            <a:solidFill>
              <a:srgbClr val="DDEBF7"/>
            </a:solidFill>
            <a:ln w="15240">
              <a:solidFill>
                <a:srgbClr val="4472C4"/>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200" b="1">
                  <a:solidFill>
                    <a:srgbClr val="000000"/>
                  </a:solidFill>
                  <a:latin typeface="Yu Gothic"/>
                </a:defRPr>
              </a:pPr>
              <a:r>
                <a:rPr sz="1200"/>
                <a:t>⑤ </a:t>
              </a:r>
              <a:r>
                <a:rPr sz="1200" err="1"/>
                <a:t>地域づくり</a:t>
              </a:r>
              <a:br>
                <a:rPr sz="1200"/>
              </a:br>
              <a:r>
                <a:rPr lang="ja-JP" altLang="en-US" sz="920"/>
                <a:t>資源開発・ネットワーク</a:t>
              </a:r>
              <a:endParaRPr sz="920"/>
            </a:p>
          </p:txBody>
        </p:sp>
        <p:cxnSp>
          <p:nvCxnSpPr>
            <p:cNvPr id="17" name="Connector 16"/>
            <p:cNvCxnSpPr>
              <a:cxnSpLocks/>
            </p:cNvCxnSpPr>
            <p:nvPr/>
          </p:nvCxnSpPr>
          <p:spPr>
            <a:xfrm flipH="1">
              <a:off x="8434376" y="4593204"/>
              <a:ext cx="1" cy="390645"/>
            </a:xfrm>
            <a:prstGeom prst="line">
              <a:avLst/>
            </a:prstGeom>
            <a:ln w="34925">
              <a:solidFill>
                <a:srgbClr val="70AD47"/>
              </a:solidFill>
              <a:prstDash val="dash"/>
              <a:headEnd type="triangle"/>
            </a:ln>
          </p:spPr>
          <p:style>
            <a:lnRef idx="2">
              <a:schemeClr val="accent1"/>
            </a:lnRef>
            <a:fillRef idx="0">
              <a:schemeClr val="accent1"/>
            </a:fillRef>
            <a:effectRef idx="1">
              <a:schemeClr val="accent1"/>
            </a:effectRef>
            <a:fontRef idx="minor">
              <a:schemeClr val="tx1"/>
            </a:fontRef>
          </p:style>
        </p:cxnSp>
        <p:cxnSp>
          <p:nvCxnSpPr>
            <p:cNvPr id="18" name="Connector 17"/>
            <p:cNvCxnSpPr>
              <a:cxnSpLocks/>
            </p:cNvCxnSpPr>
            <p:nvPr/>
          </p:nvCxnSpPr>
          <p:spPr>
            <a:xfrm flipH="1">
              <a:off x="2511390" y="4983849"/>
              <a:ext cx="5922986" cy="0"/>
            </a:xfrm>
            <a:prstGeom prst="line">
              <a:avLst/>
            </a:prstGeom>
            <a:ln w="25400">
              <a:solidFill>
                <a:srgbClr val="70AD47"/>
              </a:solidFill>
              <a:prstDash val="dash"/>
            </a:ln>
          </p:spPr>
          <p:style>
            <a:lnRef idx="2">
              <a:schemeClr val="accent1"/>
            </a:lnRef>
            <a:fillRef idx="0">
              <a:schemeClr val="accent1"/>
            </a:fillRef>
            <a:effectRef idx="1">
              <a:schemeClr val="accent1"/>
            </a:effectRef>
            <a:fontRef idx="minor">
              <a:schemeClr val="tx1"/>
            </a:fontRef>
          </p:style>
        </p:cxnSp>
        <p:cxnSp>
          <p:nvCxnSpPr>
            <p:cNvPr id="19" name="Connector 18"/>
            <p:cNvCxnSpPr>
              <a:cxnSpLocks/>
            </p:cNvCxnSpPr>
            <p:nvPr/>
          </p:nvCxnSpPr>
          <p:spPr>
            <a:xfrm flipV="1">
              <a:off x="2511389" y="2981902"/>
              <a:ext cx="0" cy="1928073"/>
            </a:xfrm>
            <a:prstGeom prst="line">
              <a:avLst/>
            </a:prstGeom>
            <a:ln w="25400">
              <a:solidFill>
                <a:srgbClr val="70AD47"/>
              </a:solidFill>
              <a:prstDash val="dash"/>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106072" y="5213150"/>
              <a:ext cx="7272912" cy="338554"/>
            </a:xfrm>
            <a:prstGeom prst="rect">
              <a:avLst/>
            </a:prstGeom>
            <a:noFill/>
          </p:spPr>
          <p:txBody>
            <a:bodyPr wrap="square">
              <a:spAutoFit/>
            </a:bodyPr>
            <a:lstStyle/>
            <a:p>
              <a:pPr algn="ctr">
                <a:defRPr sz="1200" b="1">
                  <a:solidFill>
                    <a:srgbClr val="70AD47"/>
                  </a:solidFill>
                  <a:latin typeface="Yu Gothic"/>
                </a:defRPr>
              </a:pPr>
              <a:r>
                <a:rPr sz="1600" err="1"/>
                <a:t>地域づくりで生まれたつながりが、早期発見・相談への接続につながる</a:t>
              </a:r>
              <a:endParaRPr sz="1600"/>
            </a:p>
          </p:txBody>
        </p:sp>
        <p:sp>
          <p:nvSpPr>
            <p:cNvPr id="21" name="Rounded Rectangle 20"/>
            <p:cNvSpPr/>
            <p:nvPr/>
          </p:nvSpPr>
          <p:spPr>
            <a:xfrm>
              <a:off x="9278303" y="2016067"/>
              <a:ext cx="2238300" cy="2674620"/>
            </a:xfrm>
            <a:prstGeom prst="roundRect">
              <a:avLst/>
            </a:prstGeom>
            <a:solidFill>
              <a:srgbClr val="FFFFFF"/>
            </a:solidFill>
            <a:ln w="15240">
              <a:solidFill>
                <a:srgbClr val="595959"/>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defRPr sz="1000" b="0">
                  <a:solidFill>
                    <a:srgbClr val="000000"/>
                  </a:solidFill>
                  <a:latin typeface="Yu Gothic"/>
                </a:defRPr>
              </a:pPr>
              <a:r>
                <a:rPr lang="ja-JP" altLang="en-US" sz="1600" b="1"/>
                <a:t>　　</a:t>
              </a:r>
              <a:r>
                <a:rPr sz="1600" b="1" err="1"/>
                <a:t>主な所管課</a:t>
              </a:r>
              <a:br>
                <a:rPr sz="1600" b="1"/>
              </a:br>
              <a:br>
                <a:rPr sz="813"/>
              </a:br>
              <a:r>
                <a:rPr lang="ja-JP" altLang="en-US" sz="1100">
                  <a:latin typeface="UD デジタル 教科書体 NK-B" panose="02020700000000000000" pitchFamily="18" charset="-128"/>
                  <a:ea typeface="UD デジタル 教科書体 NK-B" panose="02020700000000000000" pitchFamily="18" charset="-128"/>
                </a:rPr>
                <a:t>＜地</a:t>
              </a:r>
              <a:r>
                <a:rPr sz="1100">
                  <a:latin typeface="UD デジタル 教科書体 NK-B" panose="02020700000000000000" pitchFamily="18" charset="-128"/>
                  <a:ea typeface="UD デジタル 教科書体 NK-B" panose="02020700000000000000" pitchFamily="18" charset="-128"/>
                </a:rPr>
                <a:t>域</a:t>
              </a:r>
              <a:r>
                <a:rPr lang="ja-JP" altLang="en-US" sz="1100">
                  <a:latin typeface="UD デジタル 教科書体 NK-B" panose="02020700000000000000" pitchFamily="18" charset="-128"/>
                  <a:ea typeface="UD デジタル 教科書体 NK-B" panose="02020700000000000000" pitchFamily="18" charset="-128"/>
                </a:rPr>
                <a:t>支えあい推進部＞</a:t>
              </a:r>
              <a:endParaRPr lang="en-US" altLang="ja-JP" sz="1100">
                <a:latin typeface="UD デジタル 教科書体 NK-B" panose="02020700000000000000" pitchFamily="18" charset="-128"/>
                <a:ea typeface="UD デジタル 教科書体 NK-B" panose="02020700000000000000" pitchFamily="18" charset="-128"/>
              </a:endParaRPr>
            </a:p>
            <a:p>
              <a:pPr>
                <a:defRPr sz="1000" b="0">
                  <a:solidFill>
                    <a:srgbClr val="000000"/>
                  </a:solidFill>
                  <a:latin typeface="Yu Gothic"/>
                </a:defRPr>
              </a:pPr>
              <a:r>
                <a:rPr lang="ja-JP" altLang="en-US" sz="1100">
                  <a:latin typeface="UD デジタル 教科書体 NK-B" panose="02020700000000000000" pitchFamily="18" charset="-128"/>
                  <a:ea typeface="UD デジタル 教科書体 NK-B" panose="02020700000000000000" pitchFamily="18" charset="-128"/>
                </a:rPr>
                <a:t>　　　地域</a:t>
              </a:r>
              <a:r>
                <a:rPr sz="1100" err="1">
                  <a:latin typeface="UD デジタル 教科書体 NK-B" panose="02020700000000000000" pitchFamily="18" charset="-128"/>
                  <a:ea typeface="UD デジタル 教科書体 NK-B" panose="02020700000000000000" pitchFamily="18" charset="-128"/>
                </a:rPr>
                <a:t>包括ケア推進課</a:t>
              </a:r>
              <a:br>
                <a:rPr sz="1100">
                  <a:latin typeface="UD デジタル 教科書体 NK-B" panose="02020700000000000000" pitchFamily="18" charset="-128"/>
                  <a:ea typeface="UD デジタル 教科書体 NK-B" panose="02020700000000000000" pitchFamily="18" charset="-128"/>
                </a:rPr>
              </a:br>
              <a:r>
                <a:rPr lang="ja-JP" altLang="en-US" sz="1100">
                  <a:latin typeface="UD デジタル 教科書体 NK-B" panose="02020700000000000000" pitchFamily="18" charset="-128"/>
                  <a:ea typeface="UD デジタル 教科書体 NK-B" panose="02020700000000000000" pitchFamily="18" charset="-128"/>
                </a:rPr>
                <a:t>　　　</a:t>
              </a:r>
              <a:r>
                <a:rPr sz="1100">
                  <a:latin typeface="UD デジタル 教科書体 NK-B" panose="02020700000000000000" pitchFamily="18" charset="-128"/>
                  <a:ea typeface="UD デジタル 教科書体 NK-B" panose="02020700000000000000" pitchFamily="18" charset="-128"/>
                </a:rPr>
                <a:t>地域活動推進課</a:t>
              </a:r>
              <a:br>
                <a:rPr sz="1100">
                  <a:latin typeface="UD デジタル 教科書体 NK-B" panose="02020700000000000000" pitchFamily="18" charset="-128"/>
                  <a:ea typeface="UD デジタル 教科書体 NK-B" panose="02020700000000000000" pitchFamily="18" charset="-128"/>
                </a:rPr>
              </a:br>
              <a:r>
                <a:rPr lang="ja-JP" altLang="en-US" sz="1100">
                  <a:latin typeface="UD デジタル 教科書体 NK-B" panose="02020700000000000000" pitchFamily="18" charset="-128"/>
                  <a:ea typeface="UD デジタル 教科書体 NK-B" panose="02020700000000000000" pitchFamily="18" charset="-128"/>
                </a:rPr>
                <a:t>＜健康福祉部＞</a:t>
              </a:r>
              <a:endParaRPr lang="en-US" altLang="ja-JP" sz="1100">
                <a:latin typeface="UD デジタル 教科書体 NK-B" panose="02020700000000000000" pitchFamily="18" charset="-128"/>
                <a:ea typeface="UD デジタル 教科書体 NK-B" panose="02020700000000000000" pitchFamily="18" charset="-128"/>
              </a:endParaRPr>
            </a:p>
            <a:p>
              <a:pPr>
                <a:defRPr sz="1000" b="0">
                  <a:solidFill>
                    <a:srgbClr val="000000"/>
                  </a:solidFill>
                  <a:latin typeface="Yu Gothic"/>
                </a:defRPr>
              </a:pPr>
              <a:r>
                <a:rPr lang="ja-JP" altLang="en-US" sz="1100">
                  <a:latin typeface="UD デジタル 教科書体 NK-B" panose="02020700000000000000" pitchFamily="18" charset="-128"/>
                  <a:ea typeface="UD デジタル 教科書体 NK-B" panose="02020700000000000000" pitchFamily="18" charset="-128"/>
                </a:rPr>
                <a:t>　　　生活援護課</a:t>
              </a:r>
              <a:endParaRPr lang="en-US" altLang="ja-JP" sz="1100">
                <a:latin typeface="UD デジタル 教科書体 NK-B" panose="02020700000000000000" pitchFamily="18" charset="-128"/>
                <a:ea typeface="UD デジタル 教科書体 NK-B" panose="02020700000000000000" pitchFamily="18" charset="-128"/>
              </a:endParaRPr>
            </a:p>
            <a:p>
              <a:pPr>
                <a:defRPr sz="1000" b="0">
                  <a:solidFill>
                    <a:srgbClr val="000000"/>
                  </a:solidFill>
                  <a:latin typeface="Yu Gothic"/>
                </a:defRPr>
              </a:pPr>
              <a:r>
                <a:rPr lang="ja-JP" altLang="en-US" sz="1100">
                  <a:latin typeface="UD デジタル 教科書体 NK-B" panose="02020700000000000000" pitchFamily="18" charset="-128"/>
                  <a:ea typeface="UD デジタル 教科書体 NK-B" panose="02020700000000000000" pitchFamily="18" charset="-128"/>
                </a:rPr>
                <a:t>　　　</a:t>
              </a:r>
              <a:r>
                <a:rPr sz="1100">
                  <a:latin typeface="UD デジタル 教科書体 NK-B" panose="02020700000000000000" pitchFamily="18" charset="-128"/>
                  <a:ea typeface="UD デジタル 教科書体 NK-B" panose="02020700000000000000" pitchFamily="18" charset="-128"/>
                </a:rPr>
                <a:t>障害福祉課</a:t>
              </a:r>
              <a:endParaRPr lang="en-US" sz="1100">
                <a:latin typeface="UD デジタル 教科書体 NK-B" panose="02020700000000000000" pitchFamily="18" charset="-128"/>
                <a:ea typeface="UD デジタル 教科書体 NK-B" panose="02020700000000000000" pitchFamily="18" charset="-128"/>
              </a:endParaRPr>
            </a:p>
            <a:p>
              <a:pPr>
                <a:defRPr sz="1000" b="0">
                  <a:solidFill>
                    <a:srgbClr val="000000"/>
                  </a:solidFill>
                  <a:latin typeface="Yu Gothic"/>
                </a:defRPr>
              </a:pPr>
              <a:r>
                <a:rPr lang="ja-JP" altLang="en-US" sz="1100">
                  <a:latin typeface="UD デジタル 教科書体 NK-B" panose="02020700000000000000" pitchFamily="18" charset="-128"/>
                  <a:ea typeface="UD デジタル 教科書体 NK-B" panose="02020700000000000000" pitchFamily="18" charset="-128"/>
                </a:rPr>
                <a:t>＜子ども教育部＞</a:t>
              </a:r>
              <a:br>
                <a:rPr sz="1100">
                  <a:latin typeface="UD デジタル 教科書体 NK-B" panose="02020700000000000000" pitchFamily="18" charset="-128"/>
                  <a:ea typeface="UD デジタル 教科書体 NK-B" panose="02020700000000000000" pitchFamily="18" charset="-128"/>
                </a:rPr>
              </a:br>
              <a:r>
                <a:rPr lang="ja-JP" altLang="en-US" sz="1100">
                  <a:latin typeface="UD デジタル 教科書体 NK-B" panose="02020700000000000000" pitchFamily="18" charset="-128"/>
                  <a:ea typeface="UD デジタル 教科書体 NK-B" panose="02020700000000000000" pitchFamily="18" charset="-128"/>
                </a:rPr>
                <a:t>　　　</a:t>
              </a:r>
              <a:r>
                <a:rPr sz="1100">
                  <a:latin typeface="UD デジタル 教科書体 NK-B" panose="02020700000000000000" pitchFamily="18" charset="-128"/>
                  <a:ea typeface="UD デジタル 教科書体 NK-B" panose="02020700000000000000" pitchFamily="18" charset="-128"/>
                </a:rPr>
                <a:t>子育て支援課</a:t>
              </a:r>
              <a:br>
                <a:rPr sz="1100">
                  <a:latin typeface="UD デジタル 教科書体 NK-B" panose="02020700000000000000" pitchFamily="18" charset="-128"/>
                  <a:ea typeface="UD デジタル 教科書体 NK-B" panose="02020700000000000000" pitchFamily="18" charset="-128"/>
                </a:rPr>
              </a:br>
              <a:r>
                <a:rPr lang="ja-JP" altLang="en-US" sz="1100">
                  <a:latin typeface="UD デジタル 教科書体 NK-B" panose="02020700000000000000" pitchFamily="18" charset="-128"/>
                  <a:ea typeface="UD デジタル 教科書体 NK-B" panose="02020700000000000000" pitchFamily="18" charset="-128"/>
                </a:rPr>
                <a:t>　　　</a:t>
              </a:r>
              <a:r>
                <a:rPr sz="1100" err="1">
                  <a:latin typeface="UD デジタル 教科書体 NK-B" panose="02020700000000000000" pitchFamily="18" charset="-128"/>
                  <a:ea typeface="UD デジタル 教科書体 NK-B" panose="02020700000000000000" pitchFamily="18" charset="-128"/>
                </a:rPr>
                <a:t>子ども・若者</a:t>
              </a:r>
              <a:r>
                <a:rPr lang="ja-JP" altLang="en-US" sz="1100">
                  <a:latin typeface="UD デジタル 教科書体 NK-B" panose="02020700000000000000" pitchFamily="18" charset="-128"/>
                  <a:ea typeface="UD デジタル 教科書体 NK-B" panose="02020700000000000000" pitchFamily="18" charset="-128"/>
                </a:rPr>
                <a:t>支援</a:t>
              </a:r>
              <a:r>
                <a:rPr sz="1100">
                  <a:latin typeface="UD デジタル 教科書体 NK-B" panose="02020700000000000000" pitchFamily="18" charset="-128"/>
                  <a:ea typeface="UD デジタル 教科書体 NK-B" panose="02020700000000000000" pitchFamily="18" charset="-128"/>
                </a:rPr>
                <a:t>課</a:t>
              </a:r>
              <a:br>
                <a:rPr sz="1100">
                  <a:latin typeface="UD デジタル 教科書体 NK-B" panose="02020700000000000000" pitchFamily="18" charset="-128"/>
                  <a:ea typeface="UD デジタル 教科書体 NK-B" panose="02020700000000000000" pitchFamily="18" charset="-128"/>
                </a:rPr>
              </a:br>
              <a:r>
                <a:rPr lang="ja-JP" altLang="en-US" sz="1100">
                  <a:latin typeface="UD デジタル 教科書体 NK-B" panose="02020700000000000000" pitchFamily="18" charset="-128"/>
                  <a:ea typeface="UD デジタル 教科書体 NK-B" panose="02020700000000000000" pitchFamily="18" charset="-128"/>
                </a:rPr>
                <a:t>　　　</a:t>
              </a:r>
              <a:r>
                <a:rPr sz="1100">
                  <a:latin typeface="UD デジタル 教科書体 NK-B" panose="02020700000000000000" pitchFamily="18" charset="-128"/>
                  <a:ea typeface="UD デジタル 教科書体 NK-B" panose="02020700000000000000" pitchFamily="18" charset="-128"/>
                </a:rPr>
                <a:t>育成活動推進課</a:t>
              </a:r>
              <a:br>
                <a:rPr sz="1100">
                  <a:latin typeface="UD デジタル 教科書体 NK-B" panose="02020700000000000000" pitchFamily="18" charset="-128"/>
                  <a:ea typeface="UD デジタル 教科書体 NK-B" panose="02020700000000000000" pitchFamily="18" charset="-128"/>
                </a:rPr>
              </a:br>
              <a:endParaRPr sz="1100">
                <a:latin typeface="UD デジタル 教科書体 NK-B" panose="02020700000000000000" pitchFamily="18" charset="-128"/>
                <a:ea typeface="UD デジタル 教科書体 NK-B" panose="02020700000000000000" pitchFamily="18" charset="-128"/>
              </a:endParaRPr>
            </a:p>
          </p:txBody>
        </p:sp>
      </p:grpSp>
      <p:sp>
        <p:nvSpPr>
          <p:cNvPr id="22" name="TextBox 21"/>
          <p:cNvSpPr txBox="1"/>
          <p:nvPr/>
        </p:nvSpPr>
        <p:spPr>
          <a:xfrm>
            <a:off x="1440181" y="5977318"/>
            <a:ext cx="9286875" cy="192360"/>
          </a:xfrm>
          <a:prstGeom prst="rect">
            <a:avLst/>
          </a:prstGeom>
          <a:noFill/>
        </p:spPr>
        <p:txBody>
          <a:bodyPr wrap="square">
            <a:spAutoFit/>
          </a:bodyPr>
          <a:lstStyle/>
          <a:p>
            <a:pPr algn="r">
              <a:defRPr sz="800" b="0">
                <a:solidFill>
                  <a:srgbClr val="595959"/>
                </a:solidFill>
                <a:latin typeface="Yu Gothic"/>
              </a:defRPr>
            </a:pPr>
            <a:r>
              <a:rPr sz="650" err="1"/>
              <a:t>中野区重層的支援体制整備事業実施計画を基に作成</a:t>
            </a:r>
            <a:endParaRPr sz="650"/>
          </a:p>
        </p:txBody>
      </p:sp>
      <p:sp>
        <p:nvSpPr>
          <p:cNvPr id="23" name="タイトル 1">
            <a:extLst>
              <a:ext uri="{FF2B5EF4-FFF2-40B4-BE49-F238E27FC236}">
                <a16:creationId xmlns:a16="http://schemas.microsoft.com/office/drawing/2014/main" id="{237595A5-84E0-A9B1-E4A3-30728ADF6861}"/>
              </a:ext>
            </a:extLst>
          </p:cNvPr>
          <p:cNvSpPr txBox="1">
            <a:spLocks/>
          </p:cNvSpPr>
          <p:nvPr/>
        </p:nvSpPr>
        <p:spPr>
          <a:xfrm>
            <a:off x="73892" y="244091"/>
            <a:ext cx="4350830" cy="774690"/>
          </a:xfrm>
          <a:prstGeom prst="flowChartTerminator">
            <a:avLst/>
          </a:prstGeom>
          <a:noFill/>
          <a:effectLst>
            <a:softEdge rad="63500"/>
          </a:effectLst>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00" u="sng">
                <a:latin typeface="BIZ UDPゴシック" panose="020B0400000000000000" pitchFamily="50" charset="-128"/>
                <a:ea typeface="BIZ UDPゴシック" panose="020B0400000000000000" pitchFamily="50" charset="-128"/>
              </a:rPr>
              <a:t>関係部署</a:t>
            </a:r>
            <a:r>
              <a:rPr lang="ja-JP" altLang="en-US" sz="2100" u="sng">
                <a:latin typeface="BIZ UDPゴシック" panose="020B0400000000000000" pitchFamily="50" charset="-128"/>
                <a:ea typeface="BIZ UDPゴシック" panose="020B0400000000000000" pitchFamily="50" charset="-128"/>
              </a:rPr>
              <a:t>の</a:t>
            </a:r>
            <a:r>
              <a:rPr lang="ja-JP" altLang="en-US" sz="2900" u="sng">
                <a:latin typeface="BIZ UDPゴシック" panose="020B0400000000000000" pitchFamily="50" charset="-128"/>
                <a:ea typeface="BIZ UDPゴシック" panose="020B0400000000000000" pitchFamily="50" charset="-128"/>
              </a:rPr>
              <a:t>役割</a:t>
            </a:r>
            <a:endParaRPr lang="ja-JP" altLang="en-US" sz="2100" u="sng">
              <a:latin typeface="BIZ UDPゴシック" panose="020B0400000000000000" pitchFamily="50" charset="-128"/>
              <a:ea typeface="BIZ UDPゴシック" panose="020B0400000000000000" pitchFamily="50" charset="-128"/>
            </a:endParaRPr>
          </a:p>
        </p:txBody>
      </p:sp>
      <p:sp>
        <p:nvSpPr>
          <p:cNvPr id="25" name="Rounded Rectangle 2">
            <a:extLst>
              <a:ext uri="{FF2B5EF4-FFF2-40B4-BE49-F238E27FC236}">
                <a16:creationId xmlns:a16="http://schemas.microsoft.com/office/drawing/2014/main" id="{24A1BD18-5F52-79BA-6513-16351511B4D2}"/>
              </a:ext>
            </a:extLst>
          </p:cNvPr>
          <p:cNvSpPr/>
          <p:nvPr/>
        </p:nvSpPr>
        <p:spPr>
          <a:xfrm>
            <a:off x="2867969" y="2094716"/>
            <a:ext cx="1913774" cy="482918"/>
          </a:xfrm>
          <a:prstGeom prst="roundRect">
            <a:avLst/>
          </a:prstGeom>
          <a:solidFill>
            <a:srgbClr val="DDEBF7"/>
          </a:solidFill>
          <a:ln w="15240">
            <a:solidFill>
              <a:srgbClr val="4472C4"/>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00" b="1">
                <a:solidFill>
                  <a:srgbClr val="000000"/>
                </a:solidFill>
                <a:latin typeface="Yu Gothic"/>
              </a:defRPr>
            </a:pPr>
            <a:r>
              <a:rPr sz="1200"/>
              <a:t>① </a:t>
            </a:r>
            <a:r>
              <a:rPr sz="1200" err="1"/>
              <a:t>包括的相談支援</a:t>
            </a:r>
            <a:br>
              <a:rPr sz="1200"/>
            </a:br>
            <a:r>
              <a:rPr sz="1200" err="1"/>
              <a:t>入口機能</a:t>
            </a:r>
            <a:endParaRPr sz="1200"/>
          </a:p>
        </p:txBody>
      </p:sp>
      <p:sp>
        <p:nvSpPr>
          <p:cNvPr id="26" name="Rounded Rectangle 3">
            <a:extLst>
              <a:ext uri="{FF2B5EF4-FFF2-40B4-BE49-F238E27FC236}">
                <a16:creationId xmlns:a16="http://schemas.microsoft.com/office/drawing/2014/main" id="{8E794F37-B162-FF37-CCB4-D11838C37F6E}"/>
              </a:ext>
            </a:extLst>
          </p:cNvPr>
          <p:cNvSpPr/>
          <p:nvPr/>
        </p:nvSpPr>
        <p:spPr>
          <a:xfrm>
            <a:off x="5310945" y="2058540"/>
            <a:ext cx="1671640" cy="510560"/>
          </a:xfrm>
          <a:prstGeom prst="roundRect">
            <a:avLst/>
          </a:prstGeom>
          <a:solidFill>
            <a:srgbClr val="E5E0EC"/>
          </a:solidFill>
          <a:ln w="15240">
            <a:solidFill>
              <a:srgbClr val="7030A0"/>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defRPr sz="1100" b="1">
                <a:solidFill>
                  <a:srgbClr val="000000"/>
                </a:solidFill>
                <a:latin typeface="Yu Gothic"/>
              </a:defRPr>
            </a:pPr>
            <a:r>
              <a:rPr lang="ja-JP" altLang="en-US" sz="1200"/>
              <a:t>　</a:t>
            </a:r>
            <a:r>
              <a:rPr sz="1200"/>
              <a:t>② </a:t>
            </a:r>
            <a:r>
              <a:rPr sz="1200" err="1"/>
              <a:t>多機関協働</a:t>
            </a:r>
            <a:br>
              <a:rPr sz="1200"/>
            </a:br>
            <a:r>
              <a:rPr lang="ja-JP" altLang="en-US" sz="1200"/>
              <a:t>　　　</a:t>
            </a:r>
            <a:r>
              <a:rPr sz="1200" err="1"/>
              <a:t>調整機能</a:t>
            </a:r>
            <a:endParaRPr sz="1200"/>
          </a:p>
        </p:txBody>
      </p:sp>
      <p:sp>
        <p:nvSpPr>
          <p:cNvPr id="2" name="スライド番号プレースホルダー 3">
            <a:extLst>
              <a:ext uri="{FF2B5EF4-FFF2-40B4-BE49-F238E27FC236}">
                <a16:creationId xmlns:a16="http://schemas.microsoft.com/office/drawing/2014/main" id="{AC929A3D-8F6D-06AF-10D6-5DDF9A281950}"/>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6</a:t>
            </a:fld>
            <a:endParaRPr kumimoji="1" lang="ja-JP" altLang="en-US" dirty="0">
              <a:latin typeface="BIZ UDPゴシック"/>
              <a:ea typeface="BIZ UDPゴシック"/>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043487" y="2463165"/>
            <a:ext cx="2117408" cy="928688"/>
          </a:xfrm>
          <a:prstGeom prst="roundRect">
            <a:avLst/>
          </a:prstGeom>
          <a:solidFill>
            <a:srgbClr val="E5E0EC"/>
          </a:solidFill>
          <a:ln w="15240">
            <a:solidFill>
              <a:srgbClr val="7030A0"/>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50" b="1">
                <a:solidFill>
                  <a:srgbClr val="000000"/>
                </a:solidFill>
                <a:latin typeface="Yu Gothic"/>
              </a:defRPr>
            </a:pPr>
            <a:r>
              <a:rPr sz="1600" dirty="0" err="1">
                <a:solidFill>
                  <a:srgbClr val="FF0000"/>
                </a:solidFill>
              </a:rPr>
              <a:t>多機関協働ハブ</a:t>
            </a:r>
            <a:br>
              <a:rPr sz="934" dirty="0"/>
            </a:br>
            <a:r>
              <a:rPr sz="934" dirty="0"/>
              <a:t>地域包括ケア推進課</a:t>
            </a:r>
            <a:endParaRPr lang="en-US" sz="934" dirty="0"/>
          </a:p>
          <a:p>
            <a:pPr algn="ctr">
              <a:defRPr sz="1150" b="1">
                <a:solidFill>
                  <a:srgbClr val="000000"/>
                </a:solidFill>
                <a:latin typeface="Yu Gothic"/>
              </a:defRPr>
            </a:pPr>
            <a:r>
              <a:rPr sz="934" dirty="0"/>
              <a:t>地域活動推進課</a:t>
            </a:r>
            <a:br>
              <a:rPr sz="934" dirty="0"/>
            </a:br>
            <a:r>
              <a:rPr sz="934" dirty="0" err="1"/>
              <a:t>アウトリーチチーム・CSW</a:t>
            </a:r>
            <a:endParaRPr sz="934" dirty="0"/>
          </a:p>
        </p:txBody>
      </p:sp>
      <p:sp>
        <p:nvSpPr>
          <p:cNvPr id="4" name="Rounded Rectangle 3"/>
          <p:cNvSpPr/>
          <p:nvPr/>
        </p:nvSpPr>
        <p:spPr>
          <a:xfrm>
            <a:off x="1625918" y="2388870"/>
            <a:ext cx="2191703" cy="891540"/>
          </a:xfrm>
          <a:prstGeom prst="roundRect">
            <a:avLst/>
          </a:prstGeom>
          <a:solidFill>
            <a:srgbClr val="DDEBF7"/>
          </a:solidFill>
          <a:ln w="15240">
            <a:solidFill>
              <a:srgbClr val="4472C4"/>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50" b="1">
                <a:solidFill>
                  <a:srgbClr val="000000"/>
                </a:solidFill>
                <a:latin typeface="Yu Gothic"/>
              </a:defRPr>
            </a:pPr>
            <a:r>
              <a:rPr sz="1400" dirty="0" err="1"/>
              <a:t>相談入口</a:t>
            </a:r>
            <a:br>
              <a:rPr sz="934" dirty="0"/>
            </a:br>
            <a:r>
              <a:rPr sz="934" dirty="0" err="1"/>
              <a:t>高齢・障害・子ども・困窮</a:t>
            </a:r>
            <a:br>
              <a:rPr sz="934" dirty="0"/>
            </a:br>
            <a:r>
              <a:rPr sz="934" dirty="0" err="1"/>
              <a:t>各所管課・各相談窓口</a:t>
            </a:r>
            <a:endParaRPr sz="934" dirty="0"/>
          </a:p>
        </p:txBody>
      </p:sp>
      <p:sp>
        <p:nvSpPr>
          <p:cNvPr id="5" name="Rounded Rectangle 4"/>
          <p:cNvSpPr/>
          <p:nvPr/>
        </p:nvSpPr>
        <p:spPr>
          <a:xfrm>
            <a:off x="4969193" y="1274445"/>
            <a:ext cx="2191703" cy="891540"/>
          </a:xfrm>
          <a:prstGeom prst="roundRect">
            <a:avLst/>
          </a:prstGeom>
          <a:solidFill>
            <a:srgbClr val="E2EFDA"/>
          </a:solidFill>
          <a:ln w="15240">
            <a:solidFill>
              <a:srgbClr val="70AD47"/>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50" b="1">
                <a:solidFill>
                  <a:srgbClr val="000000"/>
                </a:solidFill>
                <a:latin typeface="Yu Gothic"/>
              </a:defRPr>
            </a:pPr>
            <a:r>
              <a:rPr sz="1400" dirty="0" err="1"/>
              <a:t>個別支援</a:t>
            </a:r>
            <a:br>
              <a:rPr sz="1400" dirty="0"/>
            </a:br>
            <a:r>
              <a:rPr sz="934" dirty="0" err="1"/>
              <a:t>訪問・伴走・見守り</a:t>
            </a:r>
            <a:br>
              <a:rPr sz="934" dirty="0"/>
            </a:br>
            <a:r>
              <a:rPr sz="934" dirty="0" err="1"/>
              <a:t>支援方針の実行</a:t>
            </a:r>
            <a:endParaRPr sz="934" dirty="0"/>
          </a:p>
        </p:txBody>
      </p:sp>
      <p:sp>
        <p:nvSpPr>
          <p:cNvPr id="6" name="Rounded Rectangle 5"/>
          <p:cNvSpPr/>
          <p:nvPr/>
        </p:nvSpPr>
        <p:spPr>
          <a:xfrm>
            <a:off x="8163878" y="2314575"/>
            <a:ext cx="2191703" cy="891540"/>
          </a:xfrm>
          <a:prstGeom prst="roundRect">
            <a:avLst/>
          </a:prstGeom>
          <a:solidFill>
            <a:srgbClr val="FCE4D6"/>
          </a:solidFill>
          <a:ln w="15240">
            <a:solidFill>
              <a:srgbClr val="ED7D31"/>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50" b="1">
                <a:solidFill>
                  <a:srgbClr val="000000"/>
                </a:solidFill>
                <a:latin typeface="Yu Gothic"/>
              </a:defRPr>
            </a:pPr>
            <a:r>
              <a:rPr sz="1400" dirty="0" err="1"/>
              <a:t>会議体</a:t>
            </a:r>
            <a:br>
              <a:rPr sz="934" dirty="0"/>
            </a:br>
            <a:r>
              <a:rPr sz="934" dirty="0" err="1"/>
              <a:t>地域ケア個別会議</a:t>
            </a:r>
            <a:br>
              <a:rPr sz="934" dirty="0"/>
            </a:br>
            <a:r>
              <a:rPr sz="934" dirty="0" err="1"/>
              <a:t>すこやか地域ケア会議</a:t>
            </a:r>
            <a:br>
              <a:rPr sz="934" dirty="0">
                <a:solidFill>
                  <a:srgbClr val="FF0000"/>
                </a:solidFill>
              </a:rPr>
            </a:br>
            <a:r>
              <a:rPr sz="934" dirty="0" err="1">
                <a:solidFill>
                  <a:srgbClr val="FF0000"/>
                </a:solidFill>
              </a:rPr>
              <a:t>地域包括ケア推進会議</a:t>
            </a:r>
            <a:endParaRPr sz="934" dirty="0">
              <a:solidFill>
                <a:srgbClr val="FF0000"/>
              </a:solidFill>
            </a:endParaRPr>
          </a:p>
        </p:txBody>
      </p:sp>
      <p:sp>
        <p:nvSpPr>
          <p:cNvPr id="7" name="Rounded Rectangle 6"/>
          <p:cNvSpPr/>
          <p:nvPr/>
        </p:nvSpPr>
        <p:spPr>
          <a:xfrm>
            <a:off x="4969193" y="4357688"/>
            <a:ext cx="2191703" cy="891540"/>
          </a:xfrm>
          <a:prstGeom prst="roundRect">
            <a:avLst/>
          </a:prstGeom>
          <a:solidFill>
            <a:srgbClr val="DDEBF7"/>
          </a:solidFill>
          <a:ln w="15240">
            <a:solidFill>
              <a:srgbClr val="4472C4"/>
            </a:solidFill>
          </a:ln>
        </p:spPr>
        <p:style>
          <a:lnRef idx="1">
            <a:schemeClr val="accent1"/>
          </a:lnRef>
          <a:fillRef idx="3">
            <a:schemeClr val="accent1"/>
          </a:fillRef>
          <a:effectRef idx="2">
            <a:schemeClr val="accent1"/>
          </a:effectRef>
          <a:fontRef idx="minor">
            <a:schemeClr val="lt1"/>
          </a:fontRef>
        </p:style>
        <p:txBody>
          <a:bodyPr lIns="59436" tIns="29718" rIns="59436" bIns="29718" rtlCol="0" anchor="ctr"/>
          <a:lstStyle/>
          <a:p>
            <a:pPr algn="ctr">
              <a:defRPr sz="1150" b="1">
                <a:solidFill>
                  <a:srgbClr val="000000"/>
                </a:solidFill>
                <a:latin typeface="Yu Gothic"/>
              </a:defRPr>
            </a:pPr>
            <a:r>
              <a:rPr sz="1400" dirty="0" err="1"/>
              <a:t>地域資源</a:t>
            </a:r>
            <a:br>
              <a:rPr sz="1400" dirty="0"/>
            </a:br>
            <a:r>
              <a:rPr sz="934" dirty="0" err="1"/>
              <a:t>居場所・活動・公益活動</a:t>
            </a:r>
            <a:br>
              <a:rPr sz="934" dirty="0"/>
            </a:br>
            <a:r>
              <a:rPr sz="934" dirty="0" err="1"/>
              <a:t>住民・団体・事業者</a:t>
            </a:r>
            <a:endParaRPr sz="934" dirty="0"/>
          </a:p>
        </p:txBody>
      </p:sp>
      <p:cxnSp>
        <p:nvCxnSpPr>
          <p:cNvPr id="8" name="Connector 7"/>
          <p:cNvCxnSpPr/>
          <p:nvPr/>
        </p:nvCxnSpPr>
        <p:spPr>
          <a:xfrm>
            <a:off x="3854768" y="2834640"/>
            <a:ext cx="1151573" cy="0"/>
          </a:xfrm>
          <a:prstGeom prst="line">
            <a:avLst/>
          </a:prstGeom>
          <a:ln w="25400">
            <a:solidFill>
              <a:srgbClr val="595959"/>
            </a:solidFill>
          </a:ln>
        </p:spPr>
        <p:style>
          <a:lnRef idx="2">
            <a:schemeClr val="accent1"/>
          </a:lnRef>
          <a:fillRef idx="0">
            <a:schemeClr val="accent1"/>
          </a:fillRef>
          <a:effectRef idx="1">
            <a:schemeClr val="accent1"/>
          </a:effectRef>
          <a:fontRef idx="minor">
            <a:schemeClr val="tx1"/>
          </a:fontRef>
        </p:style>
      </p:cxnSp>
      <p:cxnSp>
        <p:nvCxnSpPr>
          <p:cNvPr id="9" name="Connector 8"/>
          <p:cNvCxnSpPr/>
          <p:nvPr/>
        </p:nvCxnSpPr>
        <p:spPr>
          <a:xfrm flipV="1">
            <a:off x="6083618" y="2188275"/>
            <a:ext cx="0" cy="252603"/>
          </a:xfrm>
          <a:prstGeom prst="line">
            <a:avLst/>
          </a:prstGeom>
          <a:ln w="25400">
            <a:solidFill>
              <a:srgbClr val="70AD47"/>
            </a:solidFill>
          </a:ln>
        </p:spPr>
        <p:style>
          <a:lnRef idx="2">
            <a:schemeClr val="accent1"/>
          </a:lnRef>
          <a:fillRef idx="0">
            <a:schemeClr val="accent1"/>
          </a:fillRef>
          <a:effectRef idx="1">
            <a:schemeClr val="accent1"/>
          </a:effectRef>
          <a:fontRef idx="minor">
            <a:schemeClr val="tx1"/>
          </a:fontRef>
        </p:style>
      </p:cxnSp>
      <p:cxnSp>
        <p:nvCxnSpPr>
          <p:cNvPr id="10" name="Connector 9"/>
          <p:cNvCxnSpPr/>
          <p:nvPr/>
        </p:nvCxnSpPr>
        <p:spPr>
          <a:xfrm>
            <a:off x="7183183" y="2908935"/>
            <a:ext cx="958406" cy="0"/>
          </a:xfrm>
          <a:prstGeom prst="line">
            <a:avLst/>
          </a:prstGeom>
          <a:ln w="25400">
            <a:solidFill>
              <a:srgbClr val="ED7D31"/>
            </a:solidFill>
          </a:ln>
        </p:spPr>
        <p:style>
          <a:lnRef idx="2">
            <a:schemeClr val="accent1"/>
          </a:lnRef>
          <a:fillRef idx="0">
            <a:schemeClr val="accent1"/>
          </a:fillRef>
          <a:effectRef idx="1">
            <a:schemeClr val="accent1"/>
          </a:effectRef>
          <a:fontRef idx="minor">
            <a:schemeClr val="tx1"/>
          </a:fontRef>
        </p:style>
      </p:cxnSp>
      <p:cxnSp>
        <p:nvCxnSpPr>
          <p:cNvPr id="11" name="Connector 10"/>
          <p:cNvCxnSpPr/>
          <p:nvPr/>
        </p:nvCxnSpPr>
        <p:spPr>
          <a:xfrm>
            <a:off x="6083618" y="3406712"/>
            <a:ext cx="0" cy="913829"/>
          </a:xfrm>
          <a:prstGeom prst="line">
            <a:avLst/>
          </a:prstGeom>
          <a:ln w="25400">
            <a:solidFill>
              <a:srgbClr val="4472C4"/>
            </a:solidFill>
          </a:ln>
        </p:spPr>
        <p:style>
          <a:lnRef idx="2">
            <a:schemeClr val="accent1"/>
          </a:lnRef>
          <a:fillRef idx="0">
            <a:schemeClr val="accent1"/>
          </a:fillRef>
          <a:effectRef idx="1">
            <a:schemeClr val="accent1"/>
          </a:effectRef>
          <a:fontRef idx="minor">
            <a:schemeClr val="tx1"/>
          </a:fontRef>
        </p:style>
      </p:cxnSp>
      <p:cxnSp>
        <p:nvCxnSpPr>
          <p:cNvPr id="12" name="Connector 11"/>
          <p:cNvCxnSpPr/>
          <p:nvPr/>
        </p:nvCxnSpPr>
        <p:spPr>
          <a:xfrm flipV="1">
            <a:off x="7198042" y="3280410"/>
            <a:ext cx="1077278" cy="1485900"/>
          </a:xfrm>
          <a:prstGeom prst="line">
            <a:avLst/>
          </a:prstGeom>
          <a:ln w="25400">
            <a:solidFill>
              <a:srgbClr val="70AD47"/>
            </a:solidFill>
            <a:prstDash val="dash"/>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H="1" flipV="1">
            <a:off x="3074671" y="3280410"/>
            <a:ext cx="1894523" cy="1485900"/>
          </a:xfrm>
          <a:prstGeom prst="line">
            <a:avLst/>
          </a:prstGeom>
          <a:ln w="25400">
            <a:solidFill>
              <a:srgbClr val="70AD47"/>
            </a:solidFill>
            <a:prstDash val="dash"/>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088779" y="5593645"/>
            <a:ext cx="10014441" cy="276999"/>
          </a:xfrm>
          <a:prstGeom prst="rect">
            <a:avLst/>
          </a:prstGeom>
          <a:noFill/>
        </p:spPr>
        <p:txBody>
          <a:bodyPr wrap="square">
            <a:spAutoFit/>
          </a:bodyPr>
          <a:lstStyle/>
          <a:p>
            <a:pPr algn="ctr">
              <a:defRPr sz="1200" b="1">
                <a:solidFill>
                  <a:srgbClr val="1F4E79"/>
                </a:solidFill>
                <a:latin typeface="Yu Gothic"/>
              </a:defRPr>
            </a:pPr>
            <a:r>
              <a:rPr sz="1200"/>
              <a:t>要点：相談窓口が受け止め、多機関協働ハブが調整し、会議体で役割分担を明確化。地域資源へつなぎ、地域の気づきが再び相談につながる。</a:t>
            </a:r>
          </a:p>
        </p:txBody>
      </p:sp>
      <p:sp>
        <p:nvSpPr>
          <p:cNvPr id="15" name="TextBox 14"/>
          <p:cNvSpPr txBox="1"/>
          <p:nvPr/>
        </p:nvSpPr>
        <p:spPr>
          <a:xfrm>
            <a:off x="1440181" y="5977318"/>
            <a:ext cx="9286875" cy="192360"/>
          </a:xfrm>
          <a:prstGeom prst="rect">
            <a:avLst/>
          </a:prstGeom>
          <a:noFill/>
        </p:spPr>
        <p:txBody>
          <a:bodyPr wrap="square">
            <a:spAutoFit/>
          </a:bodyPr>
          <a:lstStyle/>
          <a:p>
            <a:pPr algn="r">
              <a:defRPr sz="800" b="0">
                <a:solidFill>
                  <a:srgbClr val="595959"/>
                </a:solidFill>
                <a:latin typeface="Yu Gothic"/>
              </a:defRPr>
            </a:pPr>
            <a:r>
              <a:rPr sz="650"/>
              <a:t>中野区重層的支援体制整備事業実施計画（案）を基に作成｜部署・会議・支援フロー整理</a:t>
            </a:r>
          </a:p>
        </p:txBody>
      </p:sp>
      <p:sp>
        <p:nvSpPr>
          <p:cNvPr id="16" name="タイトル 1">
            <a:extLst>
              <a:ext uri="{FF2B5EF4-FFF2-40B4-BE49-F238E27FC236}">
                <a16:creationId xmlns:a16="http://schemas.microsoft.com/office/drawing/2014/main" id="{E3E878D7-B6F2-56FB-D532-F1983CEAD0D8}"/>
              </a:ext>
            </a:extLst>
          </p:cNvPr>
          <p:cNvSpPr txBox="1">
            <a:spLocks/>
          </p:cNvSpPr>
          <p:nvPr/>
        </p:nvSpPr>
        <p:spPr>
          <a:xfrm>
            <a:off x="73892" y="244091"/>
            <a:ext cx="8460508" cy="774690"/>
          </a:xfrm>
          <a:prstGeom prst="flowChartTerminator">
            <a:avLst/>
          </a:prstGeom>
          <a:noFill/>
          <a:effectLst>
            <a:softEdge rad="63500"/>
          </a:effectLst>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u="sng" dirty="0">
                <a:latin typeface="BIZ UDPゴシック" panose="020B0400000000000000" pitchFamily="50" charset="-128"/>
                <a:ea typeface="BIZ UDPゴシック" panose="020B0400000000000000" pitchFamily="50" charset="-128"/>
              </a:rPr>
              <a:t>「相談・調整・支援・地域」</a:t>
            </a:r>
            <a:r>
              <a:rPr lang="ja-JP" altLang="en-US" sz="2000" u="sng" dirty="0">
                <a:latin typeface="BIZ UDPゴシック" panose="020B0400000000000000" pitchFamily="50" charset="-128"/>
                <a:ea typeface="BIZ UDPゴシック" panose="020B0400000000000000" pitchFamily="50" charset="-128"/>
              </a:rPr>
              <a:t>を</a:t>
            </a:r>
            <a:r>
              <a:rPr lang="ja-JP" altLang="en-US" sz="2800" u="sng" dirty="0">
                <a:latin typeface="BIZ UDPゴシック" panose="020B0400000000000000" pitchFamily="50" charset="-128"/>
                <a:ea typeface="BIZ UDPゴシック" panose="020B0400000000000000" pitchFamily="50" charset="-128"/>
              </a:rPr>
              <a:t>循環</a:t>
            </a:r>
            <a:r>
              <a:rPr lang="ja-JP" altLang="en-US" sz="2000" u="sng" dirty="0">
                <a:latin typeface="BIZ UDPゴシック" panose="020B0400000000000000" pitchFamily="50" charset="-128"/>
                <a:ea typeface="BIZ UDPゴシック" panose="020B0400000000000000" pitchFamily="50" charset="-128"/>
              </a:rPr>
              <a:t>させる</a:t>
            </a:r>
            <a:r>
              <a:rPr lang="ja-JP" altLang="en-US" sz="2800" u="sng" dirty="0">
                <a:latin typeface="BIZ UDPゴシック" panose="020B0400000000000000" pitchFamily="50" charset="-128"/>
                <a:ea typeface="BIZ UDPゴシック" panose="020B0400000000000000" pitchFamily="50" charset="-128"/>
              </a:rPr>
              <a:t>役割分担</a:t>
            </a:r>
          </a:p>
        </p:txBody>
      </p:sp>
      <p:sp>
        <p:nvSpPr>
          <p:cNvPr id="2" name="スライド番号プレースホルダー 3">
            <a:extLst>
              <a:ext uri="{FF2B5EF4-FFF2-40B4-BE49-F238E27FC236}">
                <a16:creationId xmlns:a16="http://schemas.microsoft.com/office/drawing/2014/main" id="{B2E1C4D0-ED5D-8AEA-85B5-1C0F68E52D27}"/>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7</a:t>
            </a:fld>
            <a:endParaRPr kumimoji="1" lang="ja-JP" altLang="en-US" dirty="0">
              <a:latin typeface="BIZ UDPゴシック"/>
              <a:ea typeface="BIZ UDPゴシック"/>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3A7E6-27C0-7D9C-B373-E5602F5E694E}"/>
            </a:ext>
          </a:extLst>
        </p:cNvPr>
        <p:cNvGrpSpPr/>
        <p:nvPr/>
      </p:nvGrpSpPr>
      <p:grpSpPr>
        <a:xfrm>
          <a:off x="0" y="0"/>
          <a:ext cx="0" cy="0"/>
          <a:chOff x="0" y="0"/>
          <a:chExt cx="0" cy="0"/>
        </a:xfrm>
      </p:grpSpPr>
      <p:sp>
        <p:nvSpPr>
          <p:cNvPr id="1125" name="スライド番号プレースホルダー 258">
            <a:extLst>
              <a:ext uri="{FF2B5EF4-FFF2-40B4-BE49-F238E27FC236}">
                <a16:creationId xmlns:a16="http://schemas.microsoft.com/office/drawing/2014/main" id="{11A30201-97FC-5BBE-77A1-1FB6E79D8473}"/>
              </a:ext>
            </a:extLst>
          </p:cNvPr>
          <p:cNvSpPr>
            <a:spLocks noGrp="1"/>
          </p:cNvSpPr>
          <p:nvPr>
            <p:ph type="sldNum" sz="quarter" idx="12"/>
          </p:nvPr>
        </p:nvSpPr>
        <p:spPr>
          <a:xfrm>
            <a:off x="9860621" y="6317247"/>
            <a:ext cx="2078436" cy="365125"/>
          </a:xfrm>
        </p:spPr>
        <p:txBody>
          <a:bodyPr/>
          <a:lstStyle/>
          <a:p>
            <a:fld id="{2C9400E4-C46D-48FA-AEA0-ED136F70A0E5}" type="slidenum">
              <a:rPr lang="ja-JP" altLang="en-US" sz="1800">
                <a:latin typeface="BIZ UDPゴシック"/>
                <a:ea typeface="BIZ UDPゴシック"/>
              </a:rPr>
              <a:t>8</a:t>
            </a:fld>
            <a:endParaRPr kumimoji="1" lang="ja-JP" altLang="en-US">
              <a:latin typeface="BIZ UDPゴシック"/>
              <a:ea typeface="BIZ UDPゴシック"/>
            </a:endParaRPr>
          </a:p>
        </p:txBody>
      </p:sp>
      <p:sp>
        <p:nvSpPr>
          <p:cNvPr id="2" name="四角形 90">
            <a:extLst>
              <a:ext uri="{FF2B5EF4-FFF2-40B4-BE49-F238E27FC236}">
                <a16:creationId xmlns:a16="http://schemas.microsoft.com/office/drawing/2014/main" id="{62F077DE-72C9-29C8-F8DD-1D682247CE96}"/>
              </a:ext>
            </a:extLst>
          </p:cNvPr>
          <p:cNvSpPr/>
          <p:nvPr/>
        </p:nvSpPr>
        <p:spPr>
          <a:xfrm>
            <a:off x="1704022" y="1578427"/>
            <a:ext cx="9323207" cy="206828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spcAft>
                <a:spcPts val="100"/>
              </a:spcAft>
              <a:defRPr lang="ja-JP" altLang="en-US"/>
            </a:pPr>
            <a:r>
              <a:rPr lang="ja-JP" altLang="en-US" sz="1600">
                <a:solidFill>
                  <a:schemeClr val="tx1">
                    <a:lumMod val="75000"/>
                    <a:lumOff val="25000"/>
                  </a:schemeClr>
                </a:solidFill>
                <a:latin typeface="BIZ UDゴシック"/>
                <a:ea typeface="BIZ UDゴシック"/>
              </a:rPr>
              <a:t>　</a:t>
            </a:r>
            <a:endParaRPr lang="en-US" altLang="ja-JP">
              <a:solidFill>
                <a:schemeClr val="tx1">
                  <a:lumMod val="75000"/>
                  <a:lumOff val="25000"/>
                </a:schemeClr>
              </a:solidFill>
              <a:latin typeface="BIZ UDゴシック"/>
              <a:ea typeface="BIZ UDゴシック"/>
            </a:endParaRPr>
          </a:p>
          <a:p>
            <a:pPr algn="just">
              <a:spcAft>
                <a:spcPts val="100"/>
              </a:spcAft>
              <a:defRPr lang="ja-JP" altLang="en-US"/>
            </a:pPr>
            <a:r>
              <a:rPr lang="ja-JP" altLang="en-US">
                <a:solidFill>
                  <a:schemeClr val="tx1">
                    <a:lumMod val="75000"/>
                    <a:lumOff val="25000"/>
                  </a:schemeClr>
                </a:solidFill>
                <a:latin typeface="BIZ UDゴシック"/>
                <a:ea typeface="BIZ UDゴシック"/>
              </a:rPr>
              <a:t>　</a:t>
            </a:r>
            <a:r>
              <a:rPr lang="ja-JP" altLang="en-US" sz="2200">
                <a:solidFill>
                  <a:schemeClr val="tx1">
                    <a:lumMod val="75000"/>
                    <a:lumOff val="25000"/>
                  </a:schemeClr>
                </a:solidFill>
                <a:latin typeface="BIZ UDゴシック"/>
                <a:ea typeface="BIZ UDゴシック"/>
              </a:rPr>
              <a:t>地域包括ケア体制の構築のため、「自助・互助・共助・公助」により支援が必要な人の生活を支えようという考えのもと、区、区民、関係機関や団体が集う地域ケア会議において、</a:t>
            </a:r>
            <a:r>
              <a:rPr lang="ja-JP" altLang="en-US" sz="2200" u="sng">
                <a:solidFill>
                  <a:schemeClr val="tx1">
                    <a:lumMod val="75000"/>
                    <a:lumOff val="25000"/>
                  </a:schemeClr>
                </a:solidFill>
                <a:latin typeface="BIZ UDゴシック"/>
                <a:ea typeface="BIZ UDゴシック"/>
              </a:rPr>
              <a:t>顔の見える関係づくり</a:t>
            </a:r>
            <a:r>
              <a:rPr lang="ja-JP" altLang="en-US" sz="2200">
                <a:solidFill>
                  <a:schemeClr val="tx1">
                    <a:lumMod val="75000"/>
                    <a:lumOff val="25000"/>
                  </a:schemeClr>
                </a:solidFill>
                <a:latin typeface="BIZ UDゴシック"/>
                <a:ea typeface="BIZ UDゴシック"/>
              </a:rPr>
              <a:t>を推進してきました。</a:t>
            </a:r>
            <a:endParaRPr lang="en-US" altLang="ja-JP" sz="2200">
              <a:solidFill>
                <a:schemeClr val="tx1">
                  <a:lumMod val="75000"/>
                  <a:lumOff val="25000"/>
                </a:schemeClr>
              </a:solidFill>
              <a:latin typeface="BIZ UDゴシック"/>
              <a:ea typeface="BIZ UDゴシック"/>
            </a:endParaRPr>
          </a:p>
          <a:p>
            <a:pPr algn="just">
              <a:spcAft>
                <a:spcPts val="100"/>
              </a:spcAft>
              <a:defRPr lang="ja-JP" altLang="en-US"/>
            </a:pPr>
            <a:endParaRPr lang="ja-JP" altLang="en-US" sz="1600" spc="100">
              <a:solidFill>
                <a:schemeClr val="tx1">
                  <a:lumMod val="75000"/>
                  <a:lumOff val="25000"/>
                </a:schemeClr>
              </a:solidFill>
              <a:latin typeface="BIZ UDゴシック"/>
              <a:ea typeface="BIZ UDゴシック"/>
            </a:endParaRPr>
          </a:p>
        </p:txBody>
      </p:sp>
      <p:sp>
        <p:nvSpPr>
          <p:cNvPr id="3" name="タイトル 1">
            <a:extLst>
              <a:ext uri="{FF2B5EF4-FFF2-40B4-BE49-F238E27FC236}">
                <a16:creationId xmlns:a16="http://schemas.microsoft.com/office/drawing/2014/main" id="{1B9BADAA-8F20-1A06-2691-3EA312221C64}"/>
              </a:ext>
            </a:extLst>
          </p:cNvPr>
          <p:cNvSpPr txBox="1">
            <a:spLocks/>
          </p:cNvSpPr>
          <p:nvPr/>
        </p:nvSpPr>
        <p:spPr>
          <a:xfrm>
            <a:off x="73891" y="244091"/>
            <a:ext cx="5456052" cy="774690"/>
          </a:xfrm>
          <a:prstGeom prst="flowChartTerminator">
            <a:avLst/>
          </a:prstGeom>
          <a:noFill/>
          <a:effectLst>
            <a:softEdge rad="63500"/>
          </a:effectLst>
        </p:spPr>
        <p:txBody>
          <a:bodyP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900" u="sng">
                <a:latin typeface="BIZ UDPゴシック" panose="020B0400000000000000" pitchFamily="50" charset="-128"/>
                <a:ea typeface="BIZ UDPゴシック" panose="020B0400000000000000" pitchFamily="50" charset="-128"/>
              </a:rPr>
              <a:t>これまで</a:t>
            </a:r>
            <a:r>
              <a:rPr lang="ja-JP" altLang="en-US" sz="2100" u="sng">
                <a:latin typeface="BIZ UDPゴシック" panose="020B0400000000000000" pitchFamily="50" charset="-128"/>
                <a:ea typeface="BIZ UDPゴシック" panose="020B0400000000000000" pitchFamily="50" charset="-128"/>
              </a:rPr>
              <a:t>の</a:t>
            </a:r>
            <a:r>
              <a:rPr lang="ja-JP" altLang="en-US" sz="2900" u="sng">
                <a:latin typeface="BIZ UDPゴシック" panose="020B0400000000000000" pitchFamily="50" charset="-128"/>
                <a:ea typeface="BIZ UDPゴシック" panose="020B0400000000000000" pitchFamily="50" charset="-128"/>
              </a:rPr>
              <a:t>取組と今後の展開</a:t>
            </a:r>
            <a:endParaRPr lang="ja-JP" altLang="en-US" sz="2100" u="sng">
              <a:latin typeface="BIZ UDPゴシック" panose="020B0400000000000000" pitchFamily="50" charset="-128"/>
              <a:ea typeface="BIZ UDPゴシック" panose="020B0400000000000000" pitchFamily="50" charset="-128"/>
            </a:endParaRPr>
          </a:p>
        </p:txBody>
      </p:sp>
      <p:grpSp>
        <p:nvGrpSpPr>
          <p:cNvPr id="6" name="グループ化 5">
            <a:extLst>
              <a:ext uri="{FF2B5EF4-FFF2-40B4-BE49-F238E27FC236}">
                <a16:creationId xmlns:a16="http://schemas.microsoft.com/office/drawing/2014/main" id="{09692C00-05E3-07F3-6BF3-5D893E2B87E7}"/>
              </a:ext>
            </a:extLst>
          </p:cNvPr>
          <p:cNvGrpSpPr/>
          <p:nvPr/>
        </p:nvGrpSpPr>
        <p:grpSpPr>
          <a:xfrm>
            <a:off x="533400" y="1121229"/>
            <a:ext cx="2013857" cy="914400"/>
            <a:chOff x="533400" y="1121229"/>
            <a:chExt cx="2013857" cy="914400"/>
          </a:xfrm>
        </p:grpSpPr>
        <p:sp>
          <p:nvSpPr>
            <p:cNvPr id="4" name="楕円 3">
              <a:extLst>
                <a:ext uri="{FF2B5EF4-FFF2-40B4-BE49-F238E27FC236}">
                  <a16:creationId xmlns:a16="http://schemas.microsoft.com/office/drawing/2014/main" id="{6167A130-C988-3777-E397-9C1F3A931B1E}"/>
                </a:ext>
              </a:extLst>
            </p:cNvPr>
            <p:cNvSpPr/>
            <p:nvPr/>
          </p:nvSpPr>
          <p:spPr>
            <a:xfrm>
              <a:off x="533400" y="1121229"/>
              <a:ext cx="2013857" cy="914400"/>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B4580F0-CC8C-C08C-117C-22E6E3DF2C22}"/>
                </a:ext>
              </a:extLst>
            </p:cNvPr>
            <p:cNvSpPr txBox="1"/>
            <p:nvPr/>
          </p:nvSpPr>
          <p:spPr>
            <a:xfrm>
              <a:off x="852479" y="1347596"/>
              <a:ext cx="1375698" cy="461665"/>
            </a:xfrm>
            <a:prstGeom prst="rect">
              <a:avLst/>
            </a:prstGeom>
            <a:noFill/>
          </p:spPr>
          <p:txBody>
            <a:bodyPr wrap="none" rtlCol="0">
              <a:spAutoFit/>
            </a:bodyPr>
            <a:lstStyle/>
            <a:p>
              <a:r>
                <a:rPr kumimoji="1" lang="ja-JP" altLang="en-US" sz="2400" b="1">
                  <a:latin typeface="BIZ UDPゴシック" panose="020B0400000000000000" pitchFamily="50" charset="-128"/>
                  <a:ea typeface="BIZ UDPゴシック" panose="020B0400000000000000" pitchFamily="50" charset="-128"/>
                </a:rPr>
                <a:t>これまで</a:t>
              </a:r>
            </a:p>
          </p:txBody>
        </p:sp>
      </p:grpSp>
      <p:sp>
        <p:nvSpPr>
          <p:cNvPr id="7" name="四角形 90">
            <a:extLst>
              <a:ext uri="{FF2B5EF4-FFF2-40B4-BE49-F238E27FC236}">
                <a16:creationId xmlns:a16="http://schemas.microsoft.com/office/drawing/2014/main" id="{DA73DF49-D550-94C1-9886-2848D9C4AB28}"/>
              </a:ext>
            </a:extLst>
          </p:cNvPr>
          <p:cNvSpPr/>
          <p:nvPr/>
        </p:nvSpPr>
        <p:spPr>
          <a:xfrm>
            <a:off x="1704021" y="3491526"/>
            <a:ext cx="9323207" cy="2942510"/>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spcAft>
                <a:spcPts val="100"/>
              </a:spcAft>
              <a:defRPr lang="ja-JP" altLang="en-US"/>
            </a:pPr>
            <a:r>
              <a:rPr lang="ja-JP" altLang="en-US" sz="1600">
                <a:solidFill>
                  <a:schemeClr val="tx1">
                    <a:lumMod val="75000"/>
                    <a:lumOff val="25000"/>
                  </a:schemeClr>
                </a:solidFill>
                <a:latin typeface="BIZ UDゴシック"/>
                <a:ea typeface="BIZ UDゴシック"/>
              </a:rPr>
              <a:t>　</a:t>
            </a:r>
            <a:endParaRPr lang="en-US" altLang="ja-JP">
              <a:solidFill>
                <a:schemeClr val="tx1">
                  <a:lumMod val="75000"/>
                  <a:lumOff val="25000"/>
                </a:schemeClr>
              </a:solidFill>
              <a:latin typeface="BIZ UDゴシック"/>
              <a:ea typeface="BIZ UDゴシック"/>
            </a:endParaRPr>
          </a:p>
          <a:p>
            <a:pPr algn="just">
              <a:spcAft>
                <a:spcPts val="100"/>
              </a:spcAft>
              <a:defRPr lang="ja-JP" altLang="en-US"/>
            </a:pPr>
            <a:r>
              <a:rPr lang="ja-JP" altLang="en-US">
                <a:solidFill>
                  <a:schemeClr val="tx1">
                    <a:lumMod val="75000"/>
                    <a:lumOff val="25000"/>
                  </a:schemeClr>
                </a:solidFill>
                <a:latin typeface="BIZ UDゴシック"/>
                <a:ea typeface="BIZ UDゴシック"/>
              </a:rPr>
              <a:t>　</a:t>
            </a:r>
            <a:endParaRPr lang="en-US" altLang="ja-JP" sz="22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200">
                <a:solidFill>
                  <a:schemeClr val="tx1">
                    <a:lumMod val="75000"/>
                    <a:lumOff val="25000"/>
                  </a:schemeClr>
                </a:solidFill>
                <a:latin typeface="BIZ UDゴシック"/>
                <a:ea typeface="BIZ UDゴシック"/>
              </a:rPr>
              <a:t>　引き続き、そうした取組を続けるほか、</a:t>
            </a:r>
            <a:r>
              <a:rPr lang="ja-JP" altLang="en-US" sz="2200" u="sng">
                <a:solidFill>
                  <a:schemeClr val="tx1">
                    <a:lumMod val="75000"/>
                    <a:lumOff val="25000"/>
                  </a:schemeClr>
                </a:solidFill>
                <a:latin typeface="BIZ UDゴシック"/>
                <a:ea typeface="BIZ UDゴシック"/>
              </a:rPr>
              <a:t>区のアウトリーチチームとコミュニティソーシャルワーカー（ＣＳＷ）を中心に、相談支援及び地域づくりを展開</a:t>
            </a:r>
            <a:r>
              <a:rPr lang="ja-JP" altLang="en-US" sz="2200">
                <a:solidFill>
                  <a:schemeClr val="tx1">
                    <a:lumMod val="75000"/>
                    <a:lumOff val="25000"/>
                  </a:schemeClr>
                </a:solidFill>
                <a:latin typeface="BIZ UDゴシック"/>
                <a:ea typeface="BIZ UDゴシック"/>
              </a:rPr>
              <a:t>していきます。</a:t>
            </a:r>
            <a:endParaRPr lang="en-US" altLang="ja-JP" sz="2200">
              <a:solidFill>
                <a:schemeClr val="tx1">
                  <a:lumMod val="75000"/>
                  <a:lumOff val="25000"/>
                </a:schemeClr>
              </a:solidFill>
              <a:latin typeface="BIZ UDゴシック"/>
              <a:ea typeface="BIZ UDゴシック"/>
            </a:endParaRPr>
          </a:p>
          <a:p>
            <a:pPr algn="just">
              <a:spcAft>
                <a:spcPts val="100"/>
              </a:spcAft>
              <a:defRPr lang="ja-JP" altLang="en-US"/>
            </a:pPr>
            <a:endParaRPr lang="en-US" altLang="ja-JP" sz="22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200" spc="100">
                <a:solidFill>
                  <a:schemeClr val="tx1">
                    <a:lumMod val="75000"/>
                    <a:lumOff val="25000"/>
                  </a:schemeClr>
                </a:solidFill>
                <a:latin typeface="BIZ UDゴシック"/>
                <a:ea typeface="BIZ UDゴシック"/>
              </a:rPr>
              <a:t>　重層的支援体制については、制度が分かりにくいとの指摘もあるため、支援体制の見える化を行い、わかりやすい周知方法を工夫していきます</a:t>
            </a:r>
            <a:r>
              <a:rPr lang="ja-JP" altLang="en-US" sz="2400" spc="100">
                <a:solidFill>
                  <a:schemeClr val="tx1">
                    <a:lumMod val="75000"/>
                    <a:lumOff val="25000"/>
                  </a:schemeClr>
                </a:solidFill>
                <a:latin typeface="BIZ UDゴシック"/>
                <a:ea typeface="BIZ UDゴシック"/>
              </a:rPr>
              <a:t>。</a:t>
            </a:r>
            <a:endParaRPr lang="en-US" altLang="ja-JP" sz="2400" spc="100">
              <a:solidFill>
                <a:schemeClr val="tx1">
                  <a:lumMod val="75000"/>
                  <a:lumOff val="25000"/>
                </a:schemeClr>
              </a:solidFill>
              <a:latin typeface="BIZ UDゴシック"/>
              <a:ea typeface="BIZ UDゴシック"/>
            </a:endParaRPr>
          </a:p>
          <a:p>
            <a:pPr algn="just">
              <a:spcAft>
                <a:spcPts val="100"/>
              </a:spcAft>
              <a:defRPr lang="ja-JP" altLang="en-US"/>
            </a:pPr>
            <a:endParaRPr lang="en-US" altLang="ja-JP" spc="100">
              <a:solidFill>
                <a:schemeClr val="tx1">
                  <a:lumMod val="75000"/>
                  <a:lumOff val="25000"/>
                </a:schemeClr>
              </a:solidFill>
              <a:latin typeface="BIZ UDゴシック"/>
              <a:ea typeface="BIZ UDゴシック"/>
            </a:endParaRPr>
          </a:p>
          <a:p>
            <a:pPr algn="just">
              <a:spcAft>
                <a:spcPts val="100"/>
              </a:spcAft>
              <a:defRPr lang="ja-JP" altLang="en-US"/>
            </a:pPr>
            <a:endParaRPr lang="ja-JP" altLang="en-US" sz="1600" spc="100">
              <a:solidFill>
                <a:schemeClr val="tx1">
                  <a:lumMod val="75000"/>
                  <a:lumOff val="25000"/>
                </a:schemeClr>
              </a:solidFill>
              <a:latin typeface="BIZ UDゴシック"/>
              <a:ea typeface="BIZ UDゴシック"/>
            </a:endParaRPr>
          </a:p>
        </p:txBody>
      </p:sp>
      <p:grpSp>
        <p:nvGrpSpPr>
          <p:cNvPr id="8" name="グループ化 7">
            <a:extLst>
              <a:ext uri="{FF2B5EF4-FFF2-40B4-BE49-F238E27FC236}">
                <a16:creationId xmlns:a16="http://schemas.microsoft.com/office/drawing/2014/main" id="{AEC33462-4BBD-A2BB-D8AF-DC56EE9D2741}"/>
              </a:ext>
            </a:extLst>
          </p:cNvPr>
          <p:cNvGrpSpPr/>
          <p:nvPr/>
        </p:nvGrpSpPr>
        <p:grpSpPr>
          <a:xfrm>
            <a:off x="533400" y="3291960"/>
            <a:ext cx="2013857" cy="914400"/>
            <a:chOff x="533400" y="1121229"/>
            <a:chExt cx="2013857" cy="914400"/>
          </a:xfrm>
        </p:grpSpPr>
        <p:sp>
          <p:nvSpPr>
            <p:cNvPr id="9" name="楕円 8">
              <a:extLst>
                <a:ext uri="{FF2B5EF4-FFF2-40B4-BE49-F238E27FC236}">
                  <a16:creationId xmlns:a16="http://schemas.microsoft.com/office/drawing/2014/main" id="{0DB2BCAD-3F2C-883D-D513-A28B0F943C60}"/>
                </a:ext>
              </a:extLst>
            </p:cNvPr>
            <p:cNvSpPr/>
            <p:nvPr/>
          </p:nvSpPr>
          <p:spPr>
            <a:xfrm>
              <a:off x="533400" y="1121229"/>
              <a:ext cx="2013857" cy="914400"/>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9994F38-0CD7-8DDA-9005-7F625D0A6856}"/>
                </a:ext>
              </a:extLst>
            </p:cNvPr>
            <p:cNvSpPr txBox="1"/>
            <p:nvPr/>
          </p:nvSpPr>
          <p:spPr>
            <a:xfrm>
              <a:off x="1037626" y="1347596"/>
              <a:ext cx="1005403" cy="461665"/>
            </a:xfrm>
            <a:prstGeom prst="rect">
              <a:avLst/>
            </a:prstGeom>
            <a:noFill/>
          </p:spPr>
          <p:txBody>
            <a:bodyPr wrap="none" rtlCol="0">
              <a:spAutoFit/>
            </a:bodyPr>
            <a:lstStyle/>
            <a:p>
              <a:r>
                <a:rPr kumimoji="1" lang="ja-JP" altLang="en-US" sz="2400" b="1">
                  <a:latin typeface="BIZ UDPゴシック" panose="020B0400000000000000" pitchFamily="50" charset="-128"/>
                  <a:ea typeface="BIZ UDPゴシック" panose="020B0400000000000000" pitchFamily="50" charset="-128"/>
                </a:rPr>
                <a:t>今　後</a:t>
              </a:r>
            </a:p>
          </p:txBody>
        </p:sp>
      </p:grpSp>
    </p:spTree>
    <p:extLst>
      <p:ext uri="{BB962C8B-B14F-4D97-AF65-F5344CB8AC3E}">
        <p14:creationId xmlns:p14="http://schemas.microsoft.com/office/powerpoint/2010/main" val="4178225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33F34A93-3AF1-082D-8D0E-84F1435F4DAB}"/>
              </a:ext>
            </a:extLst>
          </p:cNvPr>
          <p:cNvSpPr>
            <a:spLocks noGrp="1"/>
          </p:cNvSpPr>
          <p:nvPr>
            <p:ph type="title"/>
          </p:nvPr>
        </p:nvSpPr>
        <p:spPr>
          <a:xfrm>
            <a:off x="0" y="250043"/>
            <a:ext cx="8668767" cy="774690"/>
          </a:xfrm>
          <a:prstGeom prst="flowChartTerminator">
            <a:avLst/>
          </a:prstGeom>
          <a:noFill/>
          <a:effectLst>
            <a:softEdge rad="63500"/>
          </a:effectLst>
        </p:spPr>
        <p:txBody>
          <a:bodyPr>
            <a:normAutofit fontScale="90000"/>
          </a:bodyPr>
          <a:lstStyle/>
          <a:p>
            <a:r>
              <a:rPr lang="ja-JP" altLang="en-US" sz="4267" u="sng" dirty="0">
                <a:latin typeface="BIZ UDPゴシック" panose="020B0400000000000000" pitchFamily="50" charset="-128"/>
                <a:ea typeface="BIZ UDPゴシック" panose="020B0400000000000000" pitchFamily="50" charset="-128"/>
              </a:rPr>
              <a:t>これまでにいただいた意見</a:t>
            </a:r>
          </a:p>
        </p:txBody>
      </p:sp>
      <p:sp>
        <p:nvSpPr>
          <p:cNvPr id="5" name="四角形 90">
            <a:extLst>
              <a:ext uri="{FF2B5EF4-FFF2-40B4-BE49-F238E27FC236}">
                <a16:creationId xmlns:a16="http://schemas.microsoft.com/office/drawing/2014/main" id="{106F1BA9-C78E-BA0D-D991-00B00B0C7281}"/>
              </a:ext>
            </a:extLst>
          </p:cNvPr>
          <p:cNvSpPr/>
          <p:nvPr/>
        </p:nvSpPr>
        <p:spPr>
          <a:xfrm>
            <a:off x="648108" y="1153884"/>
            <a:ext cx="11162892" cy="2068287"/>
          </a:xfrm>
          <a:prstGeom prst="rect">
            <a:avLst/>
          </a:prstGeom>
          <a:noFill/>
          <a:ln w="12700" cap="flat" cmpd="sng" algn="ctr">
            <a:noFill/>
            <a:prstDash val="solid"/>
            <a:miter lim="800000"/>
          </a:ln>
        </p:spPr>
        <p:style>
          <a:lnRef idx="2">
            <a:schemeClr val="accent1">
              <a:shade val="50000"/>
            </a:schemeClr>
          </a:lnRef>
          <a:fillRef idx="1">
            <a:schemeClr val="accent1"/>
          </a:fillRef>
          <a:effectRef idx="0">
            <a:schemeClr val="accent1"/>
          </a:effectRef>
          <a:fontRef idx="minor">
            <a:schemeClr val="lt1"/>
          </a:fontRef>
        </p:style>
        <p:txBody>
          <a:bodyPr wrap="square" lIns="360000" tIns="36000" rIns="360000" bIns="36000" anchor="t" anchorCtr="0">
            <a:noAutofit/>
          </a:bodyPr>
          <a:lstStyle/>
          <a:p>
            <a:pPr algn="just">
              <a:spcAft>
                <a:spcPts val="100"/>
              </a:spcAft>
              <a:defRPr lang="ja-JP" altLang="en-US"/>
            </a:pPr>
            <a:r>
              <a:rPr lang="ja-JP" altLang="en-US" sz="2800">
                <a:solidFill>
                  <a:schemeClr val="tx1">
                    <a:lumMod val="75000"/>
                    <a:lumOff val="25000"/>
                  </a:schemeClr>
                </a:solidFill>
                <a:latin typeface="BIZ UDゴシック"/>
                <a:ea typeface="BIZ UDゴシック"/>
              </a:rPr>
              <a:t>　</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１　区民にとって相談窓口がわかりにくい</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２　たらい回しを防ぐ体制が必要</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３　支援が必要な人を「見つける」だけでなく、実際に支援する</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　　体制が重要</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４　組織が複雑で区民にも職員にもわかりにくい</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５　区民活動センターを身近な相談入口として活用すべき</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６　地域への説明・意見交換が必要</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７　職員体制・人員確保への懸念</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r>
              <a:rPr lang="ja-JP" altLang="en-US" sz="2800">
                <a:solidFill>
                  <a:schemeClr val="tx1">
                    <a:lumMod val="75000"/>
                    <a:lumOff val="25000"/>
                  </a:schemeClr>
                </a:solidFill>
                <a:latin typeface="BIZ UDゴシック"/>
                <a:ea typeface="BIZ UDゴシック"/>
              </a:rPr>
              <a:t>８　職員の人材育成が必要</a:t>
            </a: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endParaRPr lang="en-US" altLang="ja-JP" sz="2800">
              <a:solidFill>
                <a:schemeClr val="tx1">
                  <a:lumMod val="75000"/>
                  <a:lumOff val="25000"/>
                </a:schemeClr>
              </a:solidFill>
              <a:latin typeface="BIZ UDゴシック"/>
              <a:ea typeface="BIZ UDゴシック"/>
            </a:endParaRPr>
          </a:p>
          <a:p>
            <a:pPr algn="just">
              <a:spcAft>
                <a:spcPts val="100"/>
              </a:spcAft>
              <a:defRPr lang="ja-JP" altLang="en-US"/>
            </a:pPr>
            <a:endParaRPr lang="ja-JP" altLang="en-US" sz="2800" spc="100">
              <a:solidFill>
                <a:schemeClr val="tx1">
                  <a:lumMod val="75000"/>
                  <a:lumOff val="25000"/>
                </a:schemeClr>
              </a:solidFill>
              <a:latin typeface="BIZ UDゴシック"/>
              <a:ea typeface="BIZ UDゴシック"/>
            </a:endParaRPr>
          </a:p>
        </p:txBody>
      </p:sp>
      <p:sp>
        <p:nvSpPr>
          <p:cNvPr id="2" name="スライド番号プレースホルダー 3">
            <a:extLst>
              <a:ext uri="{FF2B5EF4-FFF2-40B4-BE49-F238E27FC236}">
                <a16:creationId xmlns:a16="http://schemas.microsoft.com/office/drawing/2014/main" id="{04674AD7-EE27-AAB0-E6AB-81A87A6AE0E0}"/>
              </a:ext>
            </a:extLst>
          </p:cNvPr>
          <p:cNvSpPr>
            <a:spLocks noGrp="1"/>
          </p:cNvSpPr>
          <p:nvPr>
            <p:ph type="sldNum" sz="quarter" idx="12"/>
          </p:nvPr>
        </p:nvSpPr>
        <p:spPr>
          <a:xfrm>
            <a:off x="9892618" y="6452999"/>
            <a:ext cx="2078436" cy="365125"/>
          </a:xfrm>
        </p:spPr>
        <p:txBody>
          <a:bodyPr/>
          <a:lstStyle/>
          <a:p>
            <a:fld id="{2C9400E4-C46D-48FA-AEA0-ED136F70A0E5}" type="slidenum">
              <a:rPr lang="ja-JP" altLang="en-US" sz="1800">
                <a:latin typeface="BIZ UDPゴシック"/>
                <a:ea typeface="BIZ UDPゴシック"/>
              </a:rPr>
              <a:t>9</a:t>
            </a:fld>
            <a:endParaRPr kumimoji="1" lang="ja-JP" altLang="en-US" dirty="0">
              <a:latin typeface="BIZ UDPゴシック"/>
              <a:ea typeface="BIZ UDPゴシック"/>
            </a:endParaRPr>
          </a:p>
        </p:txBody>
      </p:sp>
    </p:spTree>
    <p:extLst>
      <p:ext uri="{BB962C8B-B14F-4D97-AF65-F5344CB8AC3E}">
        <p14:creationId xmlns:p14="http://schemas.microsoft.com/office/powerpoint/2010/main" val="2621232625"/>
      </p:ext>
    </p:extLst>
  </p:cSld>
  <p:clrMapOvr>
    <a:masterClrMapping/>
  </p:clrMapOvr>
</p:sld>
</file>

<file path=ppt/theme/theme1.xml><?xml version="1.0" encoding="utf-8"?>
<a:theme xmlns:a="http://schemas.openxmlformats.org/drawingml/2006/main" name="Office テーマ">
  <a:themeElements>
    <a:clrScheme name="赤紫">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41879053-20ac-4b62-a672-4f98ae1562a7}" enabled="0" method="" siteId="{41879053-20ac-4b62-a672-4f98ae1562a7}" removed="1"/>
</clbl:labelList>
</file>

<file path=docProps/app.xml><?xml version="1.0" encoding="utf-8"?>
<Properties xmlns="http://schemas.openxmlformats.org/officeDocument/2006/extended-properties" xmlns:vt="http://schemas.openxmlformats.org/officeDocument/2006/docPropsVTypes">
  <TotalTime>96</TotalTime>
  <Words>3040</Words>
  <Application>Microsoft Office PowerPoint</Application>
  <PresentationFormat>ワイド画面</PresentationFormat>
  <Paragraphs>425</Paragraphs>
  <Slides>36</Slides>
  <Notes>25</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36</vt:i4>
      </vt:variant>
    </vt:vector>
  </HeadingPairs>
  <TitlesOfParts>
    <vt:vector size="49" baseType="lpstr">
      <vt:lpstr>AR P丸ゴシック体E</vt:lpstr>
      <vt:lpstr>BIZ UDPゴシック</vt:lpstr>
      <vt:lpstr>BIZ UDゴシック</vt:lpstr>
      <vt:lpstr>Meiryo UI</vt:lpstr>
      <vt:lpstr>UD デジタル 教科書体 N-B</vt:lpstr>
      <vt:lpstr>UD デジタル 教科書体 NK-B</vt:lpstr>
      <vt:lpstr>UD デジタル 教科書体 NK-R</vt:lpstr>
      <vt:lpstr>游ゴシック</vt:lpstr>
      <vt:lpstr>游ゴシック Light</vt:lpstr>
      <vt:lpstr>Arial</vt:lpstr>
      <vt:lpstr>Wingdings</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これまでにいただいた意見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都市型SWCにおける新たな視点</vt:lpstr>
      <vt:lpstr>SWCにおけるテーマと取組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沖原　光湖</dc:creator>
  <cp:lastModifiedBy>朝岡　順子</cp:lastModifiedBy>
  <cp:revision>8</cp:revision>
  <dcterms:created xsi:type="dcterms:W3CDTF">2026-04-03T05:51:08Z</dcterms:created>
  <dcterms:modified xsi:type="dcterms:W3CDTF">2026-06-12T09:14:10Z</dcterms:modified>
</cp:coreProperties>
</file>